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8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331" r:id="rId34"/>
    <p:sldId id="332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34" r:id="rId51"/>
    <p:sldId id="333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30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</p:sldIdLst>
  <p:sldSz cx="9144000" cy="5143500" type="screen16x9"/>
  <p:notesSz cx="6858000" cy="9144000"/>
  <p:embeddedFontLst>
    <p:embeddedFont>
      <p:font typeface="Helvetica Neue" panose="020B0604020202020204" charset="0"/>
      <p:regular r:id="rId82"/>
      <p:bold r:id="rId83"/>
      <p:italic r:id="rId84"/>
      <p:boldItalic r:id="rId85"/>
    </p:embeddedFont>
    <p:embeddedFont>
      <p:font typeface="Quicksand" panose="020B0604020202020204" charset="0"/>
      <p:regular r:id="rId86"/>
      <p:bold r:id="rId87"/>
    </p:embeddedFont>
    <p:embeddedFont>
      <p:font typeface="Consolas" panose="020B0609020204030204" pitchFamily="49" charset="0"/>
      <p:regular r:id="rId88"/>
      <p:bold r:id="rId89"/>
      <p:italic r:id="rId90"/>
      <p:boldItalic r:id="rId9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4258E4-8061-40EC-AEF7-00D547EAC98D}">
  <a:tblStyle styleId="{944258E4-8061-40EC-AEF7-00D547EAC98D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font" Target="fonts/font3.fntdata"/><Relationship Id="rId89" Type="http://schemas.openxmlformats.org/officeDocument/2006/relationships/font" Target="fonts/font8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font" Target="fonts/font6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font" Target="fonts/font1.fntdata"/><Relationship Id="rId90" Type="http://schemas.openxmlformats.org/officeDocument/2006/relationships/font" Target="fonts/font9.fntdata"/><Relationship Id="rId95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font" Target="fonts/font4.fntdata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2.fntdata"/><Relationship Id="rId88" Type="http://schemas.openxmlformats.org/officeDocument/2006/relationships/font" Target="fonts/font7.fntdata"/><Relationship Id="rId9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font" Target="fonts/font5.fntdata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Wanted interactions with environment and different simulation paths for particles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Stateful systems preserve state throughout simulation iterations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Graphics people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More particles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 dirty="0"/>
              <a:t>Applying this huge filter we found out</a:t>
            </a:r>
            <a:r>
              <a:rPr lang="en-GB" baseline="0" dirty="0"/>
              <a:t> the first </a:t>
            </a:r>
            <a:r>
              <a:rPr lang="en-GB" dirty="0"/>
              <a:t>big rise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Started being taken more seriously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Single stage programs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Massive improvement on previous ways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Gave overview of a compute-based ps architecture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Doom remake</a:t>
            </a:r>
          </a:p>
          <a:p>
            <a:pPr marL="457200" lvl="0" indent="-228600">
              <a:spcBef>
                <a:spcPts val="0"/>
              </a:spcBef>
              <a:buChar char="●"/>
            </a:pPr>
            <a:r>
              <a:rPr lang="en-GB"/>
              <a:t>First videogame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However, from ou research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Have 2 of the following 3 issues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Forcing users to use and learn specific development environment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 dirty="0"/>
              <a:t>Since</a:t>
            </a:r>
            <a:r>
              <a:rPr lang="en-GB" baseline="0" dirty="0"/>
              <a:t> w</a:t>
            </a:r>
            <a:r>
              <a:rPr lang="en-GB" dirty="0"/>
              <a:t>e’ll be talking about particle systems...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Usually through a predefined set of options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Poor to no documentation whatsoever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Taking this into account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More particles;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Explore work-arounds for GPU ps design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●"/>
            </a:pPr>
            <a:r>
              <a:rPr lang="en-GB"/>
              <a:t>That allowed full control over particle simulation</a:t>
            </a: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●"/>
            </a:pPr>
            <a:r>
              <a:rPr lang="en-GB"/>
              <a:t>At different scales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Keep everything as simple as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Code, usability and integrations with user apps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And so,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GParticles came to be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In c++ and OpenGL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Let’s take a look at its architecture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Mainly used to represent particle properties</a:t>
            </a: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… keep track of important numbers acessed concurrently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Limited but important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 dirty="0"/>
              <a:t>Applying the rules on particle data gets us a particle simulation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 dirty="0"/>
              <a:t>PS are used to model many effects otherwise hard to accomplish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Refer to global parameters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Immutable during shader execution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A sub process of a particle system simulation</a:t>
            </a: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  <a:buChar char="●"/>
            </a:pPr>
            <a:r>
              <a:rPr lang="en-GB"/>
              <a:t>3 stage convetion</a:t>
            </a:r>
          </a:p>
          <a:p>
            <a:pPr marL="457200" lvl="0" indent="-228600">
              <a:spcBef>
                <a:spcPts val="0"/>
              </a:spcBef>
              <a:buChar char="●"/>
            </a:pPr>
            <a:r>
              <a:rPr lang="en-GB"/>
              <a:t>Creation and initialization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Updates with behavior rules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Dictates how particle appears on screen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  <a:buChar char="●"/>
            </a:pPr>
            <a:r>
              <a:rPr lang="en-GB"/>
              <a:t>3 stage convetion</a:t>
            </a:r>
          </a:p>
          <a:p>
            <a:pPr marL="457200" lvl="0" indent="-228600">
              <a:spcBef>
                <a:spcPts val="0"/>
              </a:spcBef>
              <a:buChar char="●"/>
            </a:pPr>
            <a:r>
              <a:rPr lang="en-GB"/>
              <a:t>Creation and initialization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Updates with behavior rules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Dictates how particle appears on screen</a:t>
            </a:r>
          </a:p>
        </p:txBody>
      </p:sp>
    </p:spTree>
    <p:extLst>
      <p:ext uri="{BB962C8B-B14F-4D97-AF65-F5344CB8AC3E}">
        <p14:creationId xmlns:p14="http://schemas.microsoft.com/office/powerpoint/2010/main" val="14142429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  <a:buChar char="●"/>
            </a:pPr>
            <a:r>
              <a:rPr lang="en-GB"/>
              <a:t>3 stage convetion</a:t>
            </a:r>
          </a:p>
          <a:p>
            <a:pPr marL="457200" lvl="0" indent="-228600">
              <a:spcBef>
                <a:spcPts val="0"/>
              </a:spcBef>
              <a:buChar char="●"/>
            </a:pPr>
            <a:r>
              <a:rPr lang="en-GB"/>
              <a:t>Creation and initialization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Updates with behavior rules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Dictates how particle appears on screen</a:t>
            </a:r>
          </a:p>
        </p:txBody>
      </p:sp>
    </p:spTree>
    <p:extLst>
      <p:ext uri="{BB962C8B-B14F-4D97-AF65-F5344CB8AC3E}">
        <p14:creationId xmlns:p14="http://schemas.microsoft.com/office/powerpoint/2010/main" val="357149458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Can be labeled with</a:t>
            </a: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References data required resources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Shape 3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Has slots for stubs, C++ functions that can be executed before or after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Deep level of effect customization</a:t>
            </a: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Shape 3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Font typeface="Helvetica Neue"/>
              <a:buChar char="●"/>
            </a:pPr>
            <a:r>
              <a:rPr lang="en-GB" sz="1400">
                <a:latin typeface="Helvetica Neue"/>
                <a:ea typeface="Helvetica Neue"/>
                <a:cs typeface="Helvetica Neue"/>
                <a:sym typeface="Helvetica Neue"/>
              </a:rPr>
              <a:t>Fuzzy Volumetric effects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Aggregation of</a:t>
            </a: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Shape 4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Global properties</a:t>
            </a: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Shape 4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Facade for the users</a:t>
            </a: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Shape 4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Shape 4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Shape 4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Goes through the particle systems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Goes through stages</a:t>
            </a: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Shape 4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Now lets talk about</a:t>
            </a: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Shape 4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First level of … alter configurations, parameters and use prefab tag to easily exchange between sets of data and behaviors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API mos deep level. Directly tinker with data resources, stage flow execution ...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Shape 4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Level GParticles expects users to play around with the most.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Effective customization with little effort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Has three types of files</a:t>
            </a: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Shape 4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Font typeface="Helvetica Neue"/>
              <a:buChar char="●"/>
            </a:pPr>
            <a:r>
              <a:rPr lang="en-GB" sz="1400">
                <a:latin typeface="Helvetica Neue"/>
                <a:ea typeface="Helvetica Neue"/>
                <a:cs typeface="Helvetica Neue"/>
                <a:sym typeface="Helvetica Neue"/>
              </a:rPr>
              <a:t>Natural phenomena</a:t>
            </a:r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Font typeface="Helvetica Neue"/>
              <a:buChar char="●"/>
            </a:pPr>
            <a:r>
              <a:rPr lang="en-GB" sz="1400">
                <a:latin typeface="Helvetica Neue"/>
                <a:ea typeface="Helvetica Neue"/>
                <a:cs typeface="Helvetica Neue"/>
                <a:sym typeface="Helvetica Neue"/>
              </a:rPr>
              <a:t>Systems with complex behaior (such as flocking of birds)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Shape 4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000670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Shape 4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325003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Shape 5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Outer shell of the shader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Bolierplate functionality for update stage</a:t>
            </a: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Shape 5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Shape 5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Is particle alive? Age it. Else? exit</a:t>
            </a: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Shape 5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Shape 5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Call custom logic function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Shape 5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Shape 5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Default sphere particle system file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We want to create a system resembling a fountain with an invisible floor</a:t>
            </a: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hape 5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Shape 5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Switch rendering prefab fom points to billboards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Shape 5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Shape 5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buSzPct val="100000"/>
              <a:buFont typeface="Helvetica Neue"/>
              <a:buChar char="●"/>
            </a:pPr>
            <a:r>
              <a:rPr lang="en-GB" sz="1400">
                <a:latin typeface="Helvetica Neue"/>
                <a:ea typeface="Helvetica Neue"/>
                <a:cs typeface="Helvetica Neue"/>
                <a:sym typeface="Helvetica Neue"/>
              </a:rPr>
              <a:t>Explosions</a:t>
            </a: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hape 5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Shape 5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Shape 5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Shape 5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Shape 5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  <a:buClr>
                <a:schemeClr val="dk1"/>
              </a:buClr>
              <a:buChar char="●"/>
            </a:pPr>
            <a:r>
              <a:rPr lang="en-GB">
                <a:solidFill>
                  <a:schemeClr val="dk1"/>
                </a:solidFill>
              </a:rPr>
              <a:t>Going back to the xml file, lets change the update stage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Shape 5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dk1"/>
              </a:buClr>
              <a:buChar char="●"/>
            </a:pPr>
            <a:r>
              <a:rPr lang="en-GB">
                <a:solidFill>
                  <a:schemeClr val="dk1"/>
                </a:solidFill>
              </a:rPr>
              <a:t>Going back to the xml file, lets change the update stage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Shape 6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Shape 6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dk1"/>
              </a:buClr>
              <a:buChar char="●"/>
            </a:pPr>
            <a:r>
              <a:rPr lang="en-GB">
                <a:solidFill>
                  <a:schemeClr val="dk1"/>
                </a:solidFill>
              </a:rPr>
              <a:t>Going back to the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Shape 6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Shape 6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hape 6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Shape 6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Shape 6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Shape 6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Shape 6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Shape 6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40513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Shape 6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Shape 6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Just an ideia of GParticles overload. The results are encouraging, considering there no otimization is done.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Font typeface="Helvetica Neue"/>
              <a:buChar char="●"/>
            </a:pPr>
            <a:r>
              <a:rPr lang="en-GB" sz="1400">
                <a:latin typeface="Helvetica Neue"/>
                <a:ea typeface="Helvetica Neue"/>
                <a:cs typeface="Helvetica Neue"/>
                <a:sym typeface="Helvetica Neue"/>
              </a:rPr>
              <a:t>They can be combined to greatly increase immersion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Shape 6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Rows: ps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Columns: number of particles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Fountain has a more complex update stage</a:t>
            </a:r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Shape 6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Still 60 fps with every billboard generated individually in geometry shader</a:t>
            </a:r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Shape 6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Shape 6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OpenGL test is instanced rendering of cubes.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The overhead of emission and update stages seems an acceptable cost</a:t>
            </a:r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Shape 6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Shape 6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Shape 6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Shape 6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Shape 6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Shape 6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Shape 6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Shape 6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Our initial goals were achieved but the work is never done</a:t>
            </a:r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Shape 6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Shape 6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Explore better distribution of workload and shared memory</a:t>
            </a:r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Shape 6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Better than using XML directly</a:t>
            </a:r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Shape 6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Shape 6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We started our work by researching what has been done before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Alot. So we had to focus and ...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/>
              <a:t>Preferred interactivity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1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  <a:endParaRPr lang="en-GB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3">
    <p:bg>
      <p:bgPr>
        <a:solidFill>
          <a:srgbClr val="FFFFF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  <a:endParaRPr lang="en-GB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4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  <a:endParaRPr lang="en-GB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5"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  <a:endParaRPr lang="en-GB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  <a:endParaRPr lang="en-GB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subTitle" idx="4294967295"/>
          </p:nvPr>
        </p:nvSpPr>
        <p:spPr>
          <a:xfrm>
            <a:off x="2553000" y="2694025"/>
            <a:ext cx="4038000" cy="469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A flexible GPU-based particle library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ctrTitle" idx="4294967295"/>
          </p:nvPr>
        </p:nvSpPr>
        <p:spPr>
          <a:xfrm>
            <a:off x="335100" y="1979976"/>
            <a:ext cx="8473800" cy="96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GParticles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4294967295"/>
          </p:nvPr>
        </p:nvSpPr>
        <p:spPr>
          <a:xfrm>
            <a:off x="2072400" y="4137700"/>
            <a:ext cx="5448300" cy="36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Tiago Dinis and António Ramires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subTitle" idx="4294967295"/>
          </p:nvPr>
        </p:nvSpPr>
        <p:spPr>
          <a:xfrm>
            <a:off x="2072400" y="4722475"/>
            <a:ext cx="3951600" cy="36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EPCGI 2016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subTitle" idx="4294967295"/>
          </p:nvPr>
        </p:nvSpPr>
        <p:spPr>
          <a:xfrm>
            <a:off x="2072400" y="4433762"/>
            <a:ext cx="2300700" cy="36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University of Minho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81475"/>
            <a:ext cx="1895475" cy="9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Stateless vs </a:t>
            </a: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Stateful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ctrTitle" idx="4294967295"/>
          </p:nvPr>
        </p:nvSpPr>
        <p:spPr>
          <a:xfrm>
            <a:off x="335100" y="969994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Real-time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vs Batching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Stateless vs </a:t>
            </a: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Stateful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ctrTitle" idx="4294967295"/>
          </p:nvPr>
        </p:nvSpPr>
        <p:spPr>
          <a:xfrm>
            <a:off x="335100" y="969994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Real-time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vs Batching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ctrTitle" idx="4294967295"/>
          </p:nvPr>
        </p:nvSpPr>
        <p:spPr>
          <a:xfrm>
            <a:off x="335100" y="349789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CPU vs </a:t>
            </a: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GPU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 idx="4294967295"/>
          </p:nvPr>
        </p:nvSpPr>
        <p:spPr>
          <a:xfrm>
            <a:off x="335100" y="2007603"/>
            <a:ext cx="8473800" cy="1128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Fragment shaders, FBOs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textures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ctrTitle" idx="4294967295"/>
          </p:nvPr>
        </p:nvSpPr>
        <p:spPr>
          <a:xfrm>
            <a:off x="335100" y="2007603"/>
            <a:ext cx="8473800" cy="1128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Fragment shaders, FBOs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</a:t>
            </a: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floating-point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textures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44" descr="unity-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4274" y="993921"/>
            <a:ext cx="2000300" cy="72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5212" y="500075"/>
            <a:ext cx="3048000" cy="171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>
            <a:spLocks noGrp="1"/>
          </p:cNvSpPr>
          <p:nvPr>
            <p:ph type="ctrTitle" idx="4294967295"/>
          </p:nvPr>
        </p:nvSpPr>
        <p:spPr>
          <a:xfrm>
            <a:off x="417925" y="318325"/>
            <a:ext cx="32679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Kvant/Spray v2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ctrTitle" idx="4294967295"/>
          </p:nvPr>
        </p:nvSpPr>
        <p:spPr>
          <a:xfrm>
            <a:off x="1017625" y="828300"/>
            <a:ext cx="672000" cy="374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</a:p>
        </p:txBody>
      </p:sp>
      <p:pic>
        <p:nvPicPr>
          <p:cNvPr id="148" name="Shape 1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0346" y="3655949"/>
            <a:ext cx="1659650" cy="86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>
            <a:spLocks noGrp="1"/>
          </p:cNvSpPr>
          <p:nvPr>
            <p:ph type="ctrTitle" idx="4294967295"/>
          </p:nvPr>
        </p:nvSpPr>
        <p:spPr>
          <a:xfrm>
            <a:off x="517325" y="2980350"/>
            <a:ext cx="32679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ParticlesGPU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ctrTitle" idx="4294967295"/>
          </p:nvPr>
        </p:nvSpPr>
        <p:spPr>
          <a:xfrm>
            <a:off x="1017625" y="3490325"/>
            <a:ext cx="672000" cy="374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</a:p>
        </p:txBody>
      </p:sp>
      <p:pic>
        <p:nvPicPr>
          <p:cNvPr id="151" name="Shape 1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35223" y="2980337"/>
            <a:ext cx="3047999" cy="1714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Compute shaders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l="406" r="406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Shape 1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However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ctrTitle" idx="4294967295"/>
          </p:nvPr>
        </p:nvSpPr>
        <p:spPr>
          <a:xfrm>
            <a:off x="335100" y="969994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Attached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to big frameworks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is a </a:t>
            </a: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</a:t>
            </a:r>
            <a:r>
              <a:rPr lang="en-GB" sz="3000" b="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Limited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control</a:t>
            </a:r>
          </a:p>
        </p:txBody>
      </p:sp>
      <p:sp>
        <p:nvSpPr>
          <p:cNvPr id="182" name="Shape 182"/>
          <p:cNvSpPr txBox="1">
            <a:spLocks noGrp="1"/>
          </p:cNvSpPr>
          <p:nvPr>
            <p:ph type="ctrTitle" idx="4294967295"/>
          </p:nvPr>
        </p:nvSpPr>
        <p:spPr>
          <a:xfrm>
            <a:off x="335100" y="969994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Attached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to big frameworks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Limited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control</a:t>
            </a:r>
          </a:p>
        </p:txBody>
      </p:sp>
      <p:sp>
        <p:nvSpPr>
          <p:cNvPr id="188" name="Shape 188"/>
          <p:cNvSpPr txBox="1">
            <a:spLocks noGrp="1"/>
          </p:cNvSpPr>
          <p:nvPr>
            <p:ph type="ctrTitle" idx="4294967295"/>
          </p:nvPr>
        </p:nvSpPr>
        <p:spPr>
          <a:xfrm>
            <a:off x="335100" y="969994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Attached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to big frameworks</a:t>
            </a:r>
          </a:p>
        </p:txBody>
      </p:sp>
      <p:sp>
        <p:nvSpPr>
          <p:cNvPr id="189" name="Shape 189"/>
          <p:cNvSpPr txBox="1">
            <a:spLocks noGrp="1"/>
          </p:cNvSpPr>
          <p:nvPr>
            <p:ph type="ctrTitle" idx="4294967295"/>
          </p:nvPr>
        </p:nvSpPr>
        <p:spPr>
          <a:xfrm>
            <a:off x="335100" y="349789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Poor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documentation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Goals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ctrTitle" idx="4294967295"/>
          </p:nvPr>
        </p:nvSpPr>
        <p:spPr>
          <a:xfrm>
            <a:off x="335100" y="969994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GPU-centric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library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Extensible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architecture</a:t>
            </a:r>
          </a:p>
        </p:txBody>
      </p:sp>
      <p:sp>
        <p:nvSpPr>
          <p:cNvPr id="205" name="Shape 205"/>
          <p:cNvSpPr txBox="1">
            <a:spLocks noGrp="1"/>
          </p:cNvSpPr>
          <p:nvPr>
            <p:ph type="ctrTitle" idx="4294967295"/>
          </p:nvPr>
        </p:nvSpPr>
        <p:spPr>
          <a:xfrm>
            <a:off x="335100" y="969994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GPU-centric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library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Extensible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architecture</a:t>
            </a:r>
          </a:p>
        </p:txBody>
      </p:sp>
      <p:sp>
        <p:nvSpPr>
          <p:cNvPr id="211" name="Shape 211"/>
          <p:cNvSpPr txBox="1">
            <a:spLocks noGrp="1"/>
          </p:cNvSpPr>
          <p:nvPr>
            <p:ph type="ctrTitle" idx="4294967295"/>
          </p:nvPr>
        </p:nvSpPr>
        <p:spPr>
          <a:xfrm>
            <a:off x="335100" y="969994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GPU-centric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library</a:t>
            </a:r>
          </a:p>
        </p:txBody>
      </p:sp>
      <p:sp>
        <p:nvSpPr>
          <p:cNvPr id="212" name="Shape 212"/>
          <p:cNvSpPr txBox="1">
            <a:spLocks noGrp="1"/>
          </p:cNvSpPr>
          <p:nvPr>
            <p:ph type="ctrTitle" idx="4294967295"/>
          </p:nvPr>
        </p:nvSpPr>
        <p:spPr>
          <a:xfrm>
            <a:off x="335100" y="349789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KISS</a:t>
            </a:r>
          </a:p>
        </p:txBody>
      </p:sp>
      <p:sp>
        <p:nvSpPr>
          <p:cNvPr id="213" name="Shape 213"/>
          <p:cNvSpPr txBox="1">
            <a:spLocks noGrp="1"/>
          </p:cNvSpPr>
          <p:nvPr>
            <p:ph type="ctrTitle" idx="4294967295"/>
          </p:nvPr>
        </p:nvSpPr>
        <p:spPr>
          <a:xfrm>
            <a:off x="335100" y="3867698"/>
            <a:ext cx="8473800" cy="46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dirty="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(keep it simple, stupid!)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ctrTitle" idx="4294967295"/>
          </p:nvPr>
        </p:nvSpPr>
        <p:spPr>
          <a:xfrm>
            <a:off x="335100" y="1740297"/>
            <a:ext cx="8473800" cy="1662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96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GParticles</a:t>
            </a:r>
          </a:p>
        </p:txBody>
      </p:sp>
      <p:sp>
        <p:nvSpPr>
          <p:cNvPr id="8" name="Shape 213"/>
          <p:cNvSpPr txBox="1">
            <a:spLocks/>
          </p:cNvSpPr>
          <p:nvPr/>
        </p:nvSpPr>
        <p:spPr>
          <a:xfrm>
            <a:off x="335100" y="3171296"/>
            <a:ext cx="8473800" cy="463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en-GB" sz="1800" dirty="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C++ and OpenGL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GParticles Architecture:</a:t>
            </a:r>
          </a:p>
        </p:txBody>
      </p:sp>
      <p:sp>
        <p:nvSpPr>
          <p:cNvPr id="229" name="Shape 229"/>
          <p:cNvSpPr txBox="1">
            <a:spLocks noGrp="1"/>
          </p:cNvSpPr>
          <p:nvPr>
            <p:ph type="ctrTitle" idx="4294967295"/>
          </p:nvPr>
        </p:nvSpPr>
        <p:spPr>
          <a:xfrm>
            <a:off x="335100" y="27093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/>
        </p:nvSpPr>
        <p:spPr>
          <a:xfrm>
            <a:off x="3537587" y="265150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(1, -2, 3)</a:t>
            </a:r>
          </a:p>
        </p:txBody>
      </p:sp>
      <p:sp>
        <p:nvSpPr>
          <p:cNvPr id="235" name="Shape 235"/>
          <p:cNvSpPr/>
          <p:nvPr/>
        </p:nvSpPr>
        <p:spPr>
          <a:xfrm>
            <a:off x="4777787" y="265150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(0, 5, 5)</a:t>
            </a:r>
          </a:p>
        </p:txBody>
      </p:sp>
      <p:sp>
        <p:nvSpPr>
          <p:cNvPr id="236" name="Shape 236"/>
          <p:cNvSpPr/>
          <p:nvPr/>
        </p:nvSpPr>
        <p:spPr>
          <a:xfrm>
            <a:off x="6017987" y="265150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(0, 0, 0)</a:t>
            </a:r>
          </a:p>
        </p:txBody>
      </p:sp>
      <p:sp>
        <p:nvSpPr>
          <p:cNvPr id="237" name="Shape 237"/>
          <p:cNvSpPr txBox="1">
            <a:spLocks noGrp="1"/>
          </p:cNvSpPr>
          <p:nvPr>
            <p:ph type="ctrTitle" idx="4294967295"/>
          </p:nvPr>
        </p:nvSpPr>
        <p:spPr>
          <a:xfrm>
            <a:off x="1255200" y="2556400"/>
            <a:ext cx="2282400" cy="57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24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ps_positions =</a:t>
            </a:r>
          </a:p>
        </p:txBody>
      </p:sp>
      <p:sp>
        <p:nvSpPr>
          <p:cNvPr id="238" name="Shape 238"/>
          <p:cNvSpPr/>
          <p:nvPr/>
        </p:nvSpPr>
        <p:spPr>
          <a:xfrm>
            <a:off x="7258187" y="265150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. .</a:t>
            </a:r>
          </a:p>
        </p:txBody>
      </p:sp>
      <p:sp>
        <p:nvSpPr>
          <p:cNvPr id="239" name="Shape 239"/>
          <p:cNvSpPr/>
          <p:nvPr/>
        </p:nvSpPr>
        <p:spPr>
          <a:xfrm>
            <a:off x="3537587" y="333815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3.2</a:t>
            </a:r>
          </a:p>
        </p:txBody>
      </p:sp>
      <p:sp>
        <p:nvSpPr>
          <p:cNvPr id="240" name="Shape 240"/>
          <p:cNvSpPr/>
          <p:nvPr/>
        </p:nvSpPr>
        <p:spPr>
          <a:xfrm>
            <a:off x="4777787" y="333815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1.9</a:t>
            </a:r>
          </a:p>
        </p:txBody>
      </p:sp>
      <p:sp>
        <p:nvSpPr>
          <p:cNvPr id="241" name="Shape 241"/>
          <p:cNvSpPr/>
          <p:nvPr/>
        </p:nvSpPr>
        <p:spPr>
          <a:xfrm>
            <a:off x="6017987" y="333815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</a:t>
            </a:r>
          </a:p>
        </p:txBody>
      </p:sp>
      <p:sp>
        <p:nvSpPr>
          <p:cNvPr id="242" name="Shape 242"/>
          <p:cNvSpPr/>
          <p:nvPr/>
        </p:nvSpPr>
        <p:spPr>
          <a:xfrm>
            <a:off x="7258187" y="333815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. .</a:t>
            </a:r>
          </a:p>
        </p:txBody>
      </p:sp>
      <p:sp>
        <p:nvSpPr>
          <p:cNvPr id="243" name="Shape 243"/>
          <p:cNvSpPr txBox="1">
            <a:spLocks noGrp="1"/>
          </p:cNvSpPr>
          <p:nvPr>
            <p:ph type="ctrTitle" idx="4294967295"/>
          </p:nvPr>
        </p:nvSpPr>
        <p:spPr>
          <a:xfrm>
            <a:off x="335100" y="1143969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Buffers</a:t>
            </a:r>
          </a:p>
        </p:txBody>
      </p:sp>
      <p:sp>
        <p:nvSpPr>
          <p:cNvPr id="244" name="Shape 244"/>
          <p:cNvSpPr txBox="1">
            <a:spLocks noGrp="1"/>
          </p:cNvSpPr>
          <p:nvPr>
            <p:ph type="ctrTitle" idx="4294967295"/>
          </p:nvPr>
        </p:nvSpPr>
        <p:spPr>
          <a:xfrm>
            <a:off x="1255200" y="3243050"/>
            <a:ext cx="2282400" cy="57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24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ps_lifetimes =</a:t>
            </a:r>
          </a:p>
        </p:txBody>
      </p:sp>
      <p:sp>
        <p:nvSpPr>
          <p:cNvPr id="245" name="Shape 245"/>
          <p:cNvSpPr txBox="1">
            <a:spLocks noGrp="1"/>
          </p:cNvSpPr>
          <p:nvPr>
            <p:ph type="ctrTitle" idx="4294967295"/>
          </p:nvPr>
        </p:nvSpPr>
        <p:spPr>
          <a:xfrm>
            <a:off x="1255200" y="3658425"/>
            <a:ext cx="2282400" cy="57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24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-GB" sz="24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-GB" sz="24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/>
        </p:nvSpPr>
        <p:spPr>
          <a:xfrm>
            <a:off x="3551462" y="265150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11345</a:t>
            </a:r>
          </a:p>
        </p:txBody>
      </p:sp>
      <p:sp>
        <p:nvSpPr>
          <p:cNvPr id="251" name="Shape 251"/>
          <p:cNvSpPr txBox="1">
            <a:spLocks noGrp="1"/>
          </p:cNvSpPr>
          <p:nvPr>
            <p:ph type="ctrTitle" idx="4294967295"/>
          </p:nvPr>
        </p:nvSpPr>
        <p:spPr>
          <a:xfrm>
            <a:off x="1269075" y="2556400"/>
            <a:ext cx="2282400" cy="57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24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aliveParticles =</a:t>
            </a:r>
          </a:p>
        </p:txBody>
      </p:sp>
      <p:sp>
        <p:nvSpPr>
          <p:cNvPr id="252" name="Shape 252"/>
          <p:cNvSpPr/>
          <p:nvPr/>
        </p:nvSpPr>
        <p:spPr>
          <a:xfrm>
            <a:off x="3551462" y="333815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820</a:t>
            </a:r>
          </a:p>
        </p:txBody>
      </p:sp>
      <p:sp>
        <p:nvSpPr>
          <p:cNvPr id="253" name="Shape 253"/>
          <p:cNvSpPr txBox="1">
            <a:spLocks noGrp="1"/>
          </p:cNvSpPr>
          <p:nvPr>
            <p:ph type="ctrTitle" idx="4294967295"/>
          </p:nvPr>
        </p:nvSpPr>
        <p:spPr>
          <a:xfrm>
            <a:off x="335100" y="1143969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Atomics</a:t>
            </a:r>
          </a:p>
        </p:txBody>
      </p:sp>
      <p:sp>
        <p:nvSpPr>
          <p:cNvPr id="254" name="Shape 254"/>
          <p:cNvSpPr txBox="1">
            <a:spLocks noGrp="1"/>
          </p:cNvSpPr>
          <p:nvPr>
            <p:ph type="ctrTitle" idx="4294967295"/>
          </p:nvPr>
        </p:nvSpPr>
        <p:spPr>
          <a:xfrm>
            <a:off x="733375" y="3243050"/>
            <a:ext cx="2818500" cy="57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24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updatedParticles =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ctrTitle" idx="4294967295"/>
          </p:nvPr>
        </p:nvSpPr>
        <p:spPr>
          <a:xfrm>
            <a:off x="335100" y="1974154"/>
            <a:ext cx="8473800" cy="119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 </a:t>
            </a: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entity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with </a:t>
            </a: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driven by </a:t>
            </a: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behaviour rules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ctrTitle" idx="4294967295"/>
          </p:nvPr>
        </p:nvSpPr>
        <p:spPr>
          <a:xfrm>
            <a:off x="335100" y="1143969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Uniforms</a:t>
            </a:r>
          </a:p>
        </p:txBody>
      </p:sp>
      <p:sp>
        <p:nvSpPr>
          <p:cNvPr id="260" name="Shape 260"/>
          <p:cNvSpPr/>
          <p:nvPr/>
        </p:nvSpPr>
        <p:spPr>
          <a:xfrm>
            <a:off x="3551462" y="265150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(0, -9.8, 0)</a:t>
            </a:r>
          </a:p>
        </p:txBody>
      </p:sp>
      <p:sp>
        <p:nvSpPr>
          <p:cNvPr id="261" name="Shape 261"/>
          <p:cNvSpPr txBox="1">
            <a:spLocks noGrp="1"/>
          </p:cNvSpPr>
          <p:nvPr>
            <p:ph type="ctrTitle" idx="4294967295"/>
          </p:nvPr>
        </p:nvSpPr>
        <p:spPr>
          <a:xfrm>
            <a:off x="2122950" y="2556400"/>
            <a:ext cx="1428600" cy="57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24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gravity =</a:t>
            </a:r>
          </a:p>
        </p:txBody>
      </p:sp>
      <p:sp>
        <p:nvSpPr>
          <p:cNvPr id="262" name="Shape 262"/>
          <p:cNvSpPr/>
          <p:nvPr/>
        </p:nvSpPr>
        <p:spPr>
          <a:xfrm>
            <a:off x="3551462" y="3338150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</a:p>
        </p:txBody>
      </p:sp>
      <p:sp>
        <p:nvSpPr>
          <p:cNvPr id="263" name="Shape 263"/>
          <p:cNvSpPr txBox="1">
            <a:spLocks noGrp="1"/>
          </p:cNvSpPr>
          <p:nvPr>
            <p:ph type="ctrTitle" idx="4294967295"/>
          </p:nvPr>
        </p:nvSpPr>
        <p:spPr>
          <a:xfrm>
            <a:off x="591300" y="3243050"/>
            <a:ext cx="2960700" cy="57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24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spacebarPressed =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GParticles Architecture:</a:t>
            </a:r>
          </a:p>
        </p:txBody>
      </p:sp>
      <p:sp>
        <p:nvSpPr>
          <p:cNvPr id="269" name="Shape 269"/>
          <p:cNvSpPr txBox="1">
            <a:spLocks noGrp="1"/>
          </p:cNvSpPr>
          <p:nvPr>
            <p:ph type="ctrTitle" idx="4294967295"/>
          </p:nvPr>
        </p:nvSpPr>
        <p:spPr>
          <a:xfrm>
            <a:off x="335100" y="27093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Stage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ctrTitle" idx="4294967295"/>
          </p:nvPr>
        </p:nvSpPr>
        <p:spPr>
          <a:xfrm>
            <a:off x="335525" y="933075"/>
            <a:ext cx="20202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Emission</a:t>
            </a:r>
          </a:p>
        </p:txBody>
      </p:sp>
      <p:sp>
        <p:nvSpPr>
          <p:cNvPr id="277" name="Shape 277"/>
          <p:cNvSpPr/>
          <p:nvPr/>
        </p:nvSpPr>
        <p:spPr>
          <a:xfrm>
            <a:off x="1200125" y="2723050"/>
            <a:ext cx="291000" cy="267300"/>
          </a:xfrm>
          <a:prstGeom prst="ellipse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ctrTitle" idx="4294967295"/>
          </p:nvPr>
        </p:nvSpPr>
        <p:spPr>
          <a:xfrm>
            <a:off x="335525" y="933075"/>
            <a:ext cx="20202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Emission</a:t>
            </a:r>
          </a:p>
        </p:txBody>
      </p:sp>
      <p:sp>
        <p:nvSpPr>
          <p:cNvPr id="275" name="Shape 275"/>
          <p:cNvSpPr txBox="1">
            <a:spLocks noGrp="1"/>
          </p:cNvSpPr>
          <p:nvPr>
            <p:ph type="ctrTitle" idx="4294967295"/>
          </p:nvPr>
        </p:nvSpPr>
        <p:spPr>
          <a:xfrm>
            <a:off x="3561900" y="933075"/>
            <a:ext cx="20202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Update</a:t>
            </a:r>
          </a:p>
        </p:txBody>
      </p:sp>
      <p:sp>
        <p:nvSpPr>
          <p:cNvPr id="277" name="Shape 277"/>
          <p:cNvSpPr/>
          <p:nvPr/>
        </p:nvSpPr>
        <p:spPr>
          <a:xfrm>
            <a:off x="1200125" y="2723050"/>
            <a:ext cx="291000" cy="267300"/>
          </a:xfrm>
          <a:prstGeom prst="ellipse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8691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3.08642E-6 L 0.70173 -0.0018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87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ctrTitle" idx="4294967295"/>
          </p:nvPr>
        </p:nvSpPr>
        <p:spPr>
          <a:xfrm>
            <a:off x="335525" y="933075"/>
            <a:ext cx="20202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Emission</a:t>
            </a:r>
          </a:p>
        </p:txBody>
      </p:sp>
      <p:sp>
        <p:nvSpPr>
          <p:cNvPr id="275" name="Shape 275"/>
          <p:cNvSpPr txBox="1">
            <a:spLocks noGrp="1"/>
          </p:cNvSpPr>
          <p:nvPr>
            <p:ph type="ctrTitle" idx="4294967295"/>
          </p:nvPr>
        </p:nvSpPr>
        <p:spPr>
          <a:xfrm>
            <a:off x="3561900" y="933075"/>
            <a:ext cx="20202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Update</a:t>
            </a:r>
          </a:p>
        </p:txBody>
      </p:sp>
      <p:sp>
        <p:nvSpPr>
          <p:cNvPr id="276" name="Shape 276"/>
          <p:cNvSpPr txBox="1">
            <a:spLocks noGrp="1"/>
          </p:cNvSpPr>
          <p:nvPr>
            <p:ph type="ctrTitle" idx="4294967295"/>
          </p:nvPr>
        </p:nvSpPr>
        <p:spPr>
          <a:xfrm>
            <a:off x="6788275" y="933075"/>
            <a:ext cx="20202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Render</a:t>
            </a:r>
          </a:p>
        </p:txBody>
      </p:sp>
      <p:pic>
        <p:nvPicPr>
          <p:cNvPr id="278" name="Shape 278" descr="Cube-with-blend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9775" y="2097742"/>
            <a:ext cx="1577199" cy="15178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16087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/>
        </p:nvSpPr>
        <p:spPr>
          <a:xfrm>
            <a:off x="4358537" y="2114262"/>
            <a:ext cx="1676400" cy="809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45833"/>
              <a:buFont typeface="Arial"/>
              <a:buNone/>
            </a:pPr>
            <a:r>
              <a:rPr lang="en-GB" sz="2400" b="1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Stage</a:t>
            </a:r>
          </a:p>
        </p:txBody>
      </p:sp>
      <p:sp>
        <p:nvSpPr>
          <p:cNvPr id="289" name="Shape 289"/>
          <p:cNvSpPr/>
          <p:nvPr/>
        </p:nvSpPr>
        <p:spPr>
          <a:xfrm>
            <a:off x="2553850" y="1813173"/>
            <a:ext cx="1240200" cy="687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Max</a:t>
            </a:r>
          </a:p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Particles</a:t>
            </a:r>
          </a:p>
        </p:txBody>
      </p:sp>
      <p:sp>
        <p:nvSpPr>
          <p:cNvPr id="290" name="Shape 290"/>
          <p:cNvSpPr/>
          <p:nvPr/>
        </p:nvSpPr>
        <p:spPr>
          <a:xfrm>
            <a:off x="1275097" y="1813176"/>
            <a:ext cx="1067700" cy="459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Handle</a:t>
            </a:r>
          </a:p>
        </p:txBody>
      </p:sp>
      <p:sp>
        <p:nvSpPr>
          <p:cNvPr id="291" name="Shape 291"/>
          <p:cNvSpPr/>
          <p:nvPr/>
        </p:nvSpPr>
        <p:spPr>
          <a:xfrm>
            <a:off x="2553850" y="2592849"/>
            <a:ext cx="1240200" cy="645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Last</a:t>
            </a:r>
          </a:p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Step</a:t>
            </a:r>
          </a:p>
        </p:txBody>
      </p:sp>
      <p:sp>
        <p:nvSpPr>
          <p:cNvPr id="292" name="Shape 292"/>
          <p:cNvSpPr/>
          <p:nvPr/>
        </p:nvSpPr>
        <p:spPr>
          <a:xfrm>
            <a:off x="1188850" y="2369709"/>
            <a:ext cx="1240200" cy="687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Iteration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Step</a:t>
            </a:r>
          </a:p>
        </p:txBody>
      </p:sp>
      <p:grpSp>
        <p:nvGrpSpPr>
          <p:cNvPr id="293" name="Shape 293"/>
          <p:cNvGrpSpPr/>
          <p:nvPr/>
        </p:nvGrpSpPr>
        <p:grpSpPr>
          <a:xfrm>
            <a:off x="1052425" y="1653912"/>
            <a:ext cx="2874300" cy="1730400"/>
            <a:chOff x="6126100" y="4003200"/>
            <a:chExt cx="2874300" cy="1730400"/>
          </a:xfrm>
        </p:grpSpPr>
        <p:sp>
          <p:nvSpPr>
            <p:cNvPr id="294" name="Shape 294"/>
            <p:cNvSpPr/>
            <p:nvPr/>
          </p:nvSpPr>
          <p:spPr>
            <a:xfrm>
              <a:off x="6126100" y="4003200"/>
              <a:ext cx="2874300" cy="1730400"/>
            </a:xfrm>
            <a:prstGeom prst="roundRect">
              <a:avLst>
                <a:gd name="adj" fmla="val 16667"/>
              </a:avLst>
            </a:prstGeom>
            <a:noFill/>
            <a:ln w="38100" cap="flat" cmpd="sng">
              <a:solidFill>
                <a:srgbClr val="CC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95" name="Shape 295"/>
            <p:cNvSpPr txBox="1"/>
            <p:nvPr/>
          </p:nvSpPr>
          <p:spPr>
            <a:xfrm>
              <a:off x="6504375" y="5273250"/>
              <a:ext cx="728700" cy="381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Clr>
                  <a:srgbClr val="000000"/>
                </a:buClr>
                <a:buSzPct val="61111"/>
                <a:buFont typeface="Arial"/>
                <a:buNone/>
              </a:pPr>
              <a:r>
                <a:rPr lang="en-GB" sz="1800" b="1">
                  <a:solidFill>
                    <a:srgbClr val="2E3037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...</a:t>
              </a:r>
            </a:p>
            <a:p>
              <a:pPr lvl="0" rtl="0">
                <a:spcBef>
                  <a:spcPts val="0"/>
                </a:spcBef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cxnSp>
        <p:nvCxnSpPr>
          <p:cNvPr id="296" name="Shape 296"/>
          <p:cNvCxnSpPr>
            <a:stCxn id="294" idx="3"/>
            <a:endCxn id="288" idx="1"/>
          </p:cNvCxnSpPr>
          <p:nvPr/>
        </p:nvCxnSpPr>
        <p:spPr>
          <a:xfrm>
            <a:off x="3926725" y="2519112"/>
            <a:ext cx="431700" cy="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97" name="Shape 297"/>
          <p:cNvSpPr txBox="1"/>
          <p:nvPr/>
        </p:nvSpPr>
        <p:spPr>
          <a:xfrm>
            <a:off x="1777975" y="1271387"/>
            <a:ext cx="14232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2553850" y="1813173"/>
            <a:ext cx="1240200" cy="687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Max</a:t>
            </a:r>
          </a:p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Particles</a:t>
            </a:r>
          </a:p>
        </p:txBody>
      </p:sp>
      <p:sp>
        <p:nvSpPr>
          <p:cNvPr id="303" name="Shape 303"/>
          <p:cNvSpPr/>
          <p:nvPr/>
        </p:nvSpPr>
        <p:spPr>
          <a:xfrm>
            <a:off x="1275097" y="1813176"/>
            <a:ext cx="1067700" cy="459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Handle</a:t>
            </a:r>
          </a:p>
        </p:txBody>
      </p:sp>
      <p:sp>
        <p:nvSpPr>
          <p:cNvPr id="304" name="Shape 304"/>
          <p:cNvSpPr/>
          <p:nvPr/>
        </p:nvSpPr>
        <p:spPr>
          <a:xfrm>
            <a:off x="2553850" y="2592849"/>
            <a:ext cx="1240200" cy="645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Last</a:t>
            </a:r>
          </a:p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Step</a:t>
            </a:r>
          </a:p>
        </p:txBody>
      </p:sp>
      <p:sp>
        <p:nvSpPr>
          <p:cNvPr id="305" name="Shape 305"/>
          <p:cNvSpPr/>
          <p:nvPr/>
        </p:nvSpPr>
        <p:spPr>
          <a:xfrm>
            <a:off x="1188850" y="2369709"/>
            <a:ext cx="1240200" cy="687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Iteration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Step</a:t>
            </a:r>
          </a:p>
        </p:txBody>
      </p:sp>
      <p:sp>
        <p:nvSpPr>
          <p:cNvPr id="306" name="Shape 306"/>
          <p:cNvSpPr/>
          <p:nvPr/>
        </p:nvSpPr>
        <p:spPr>
          <a:xfrm>
            <a:off x="4358537" y="2114262"/>
            <a:ext cx="1676400" cy="809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45833"/>
              <a:buFont typeface="Arial"/>
              <a:buNone/>
            </a:pPr>
            <a:r>
              <a:rPr lang="en-GB" sz="2400" b="1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Stage</a:t>
            </a:r>
          </a:p>
        </p:txBody>
      </p:sp>
      <p:cxnSp>
        <p:nvCxnSpPr>
          <p:cNvPr id="307" name="Shape 307"/>
          <p:cNvCxnSpPr>
            <a:stCxn id="308" idx="0"/>
            <a:endCxn id="306" idx="2"/>
          </p:cNvCxnSpPr>
          <p:nvPr/>
        </p:nvCxnSpPr>
        <p:spPr>
          <a:xfrm rot="10800000">
            <a:off x="5196750" y="2923887"/>
            <a:ext cx="0" cy="2226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08" name="Shape 308"/>
          <p:cNvSpPr/>
          <p:nvPr/>
        </p:nvSpPr>
        <p:spPr>
          <a:xfrm>
            <a:off x="4384350" y="3146487"/>
            <a:ext cx="1624800" cy="1185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09" name="Shape 309"/>
          <p:cNvGrpSpPr/>
          <p:nvPr/>
        </p:nvGrpSpPr>
        <p:grpSpPr>
          <a:xfrm>
            <a:off x="1052425" y="1653912"/>
            <a:ext cx="2874300" cy="1730400"/>
            <a:chOff x="6126100" y="4003200"/>
            <a:chExt cx="2874300" cy="1730400"/>
          </a:xfrm>
        </p:grpSpPr>
        <p:sp>
          <p:nvSpPr>
            <p:cNvPr id="310" name="Shape 310"/>
            <p:cNvSpPr/>
            <p:nvPr/>
          </p:nvSpPr>
          <p:spPr>
            <a:xfrm>
              <a:off x="6126100" y="4003200"/>
              <a:ext cx="2874300" cy="1730400"/>
            </a:xfrm>
            <a:prstGeom prst="roundRect">
              <a:avLst>
                <a:gd name="adj" fmla="val 16667"/>
              </a:avLst>
            </a:prstGeom>
            <a:noFill/>
            <a:ln w="38100" cap="flat" cmpd="sng">
              <a:solidFill>
                <a:srgbClr val="CC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11" name="Shape 311"/>
            <p:cNvSpPr txBox="1"/>
            <p:nvPr/>
          </p:nvSpPr>
          <p:spPr>
            <a:xfrm>
              <a:off x="6504375" y="5273250"/>
              <a:ext cx="728700" cy="381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Clr>
                  <a:srgbClr val="000000"/>
                </a:buClr>
                <a:buSzPct val="61111"/>
                <a:buFont typeface="Arial"/>
                <a:buNone/>
              </a:pPr>
              <a:r>
                <a:rPr lang="en-GB" sz="1800" b="1">
                  <a:solidFill>
                    <a:srgbClr val="2E3037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...</a:t>
              </a:r>
            </a:p>
            <a:p>
              <a:pPr lvl="0" rtl="0">
                <a:spcBef>
                  <a:spcPts val="0"/>
                </a:spcBef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cxnSp>
        <p:nvCxnSpPr>
          <p:cNvPr id="312" name="Shape 312"/>
          <p:cNvCxnSpPr>
            <a:stCxn id="310" idx="3"/>
            <a:endCxn id="306" idx="1"/>
          </p:cNvCxnSpPr>
          <p:nvPr/>
        </p:nvCxnSpPr>
        <p:spPr>
          <a:xfrm>
            <a:off x="3926725" y="2519112"/>
            <a:ext cx="431700" cy="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13" name="Shape 313"/>
          <p:cNvSpPr txBox="1"/>
          <p:nvPr/>
        </p:nvSpPr>
        <p:spPr>
          <a:xfrm>
            <a:off x="4462950" y="4259637"/>
            <a:ext cx="14676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Tags</a:t>
            </a:r>
          </a:p>
        </p:txBody>
      </p:sp>
      <p:sp>
        <p:nvSpPr>
          <p:cNvPr id="314" name="Shape 314"/>
          <p:cNvSpPr/>
          <p:nvPr/>
        </p:nvSpPr>
        <p:spPr>
          <a:xfrm>
            <a:off x="4556099" y="32755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Tag</a:t>
            </a:r>
          </a:p>
        </p:txBody>
      </p:sp>
      <p:sp>
        <p:nvSpPr>
          <p:cNvPr id="315" name="Shape 315"/>
          <p:cNvSpPr/>
          <p:nvPr/>
        </p:nvSpPr>
        <p:spPr>
          <a:xfrm>
            <a:off x="4708499" y="34279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Tag</a:t>
            </a:r>
          </a:p>
        </p:txBody>
      </p:sp>
      <p:sp>
        <p:nvSpPr>
          <p:cNvPr id="316" name="Shape 316"/>
          <p:cNvSpPr/>
          <p:nvPr/>
        </p:nvSpPr>
        <p:spPr>
          <a:xfrm>
            <a:off x="4860899" y="35803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Tag</a:t>
            </a:r>
          </a:p>
        </p:txBody>
      </p:sp>
      <p:sp>
        <p:nvSpPr>
          <p:cNvPr id="317" name="Shape 317"/>
          <p:cNvSpPr/>
          <p:nvPr/>
        </p:nvSpPr>
        <p:spPr>
          <a:xfrm>
            <a:off x="5013299" y="37327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Tag</a:t>
            </a:r>
          </a:p>
        </p:txBody>
      </p:sp>
      <p:sp>
        <p:nvSpPr>
          <p:cNvPr id="318" name="Shape 318"/>
          <p:cNvSpPr txBox="1"/>
          <p:nvPr/>
        </p:nvSpPr>
        <p:spPr>
          <a:xfrm>
            <a:off x="1777975" y="1271387"/>
            <a:ext cx="14232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/>
        </p:nvSpPr>
        <p:spPr>
          <a:xfrm>
            <a:off x="2553850" y="1813173"/>
            <a:ext cx="1240200" cy="687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Max</a:t>
            </a:r>
          </a:p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Particles</a:t>
            </a:r>
          </a:p>
        </p:txBody>
      </p:sp>
      <p:sp>
        <p:nvSpPr>
          <p:cNvPr id="324" name="Shape 324"/>
          <p:cNvSpPr/>
          <p:nvPr/>
        </p:nvSpPr>
        <p:spPr>
          <a:xfrm>
            <a:off x="1275097" y="1813176"/>
            <a:ext cx="1067700" cy="459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Handle</a:t>
            </a:r>
          </a:p>
        </p:txBody>
      </p:sp>
      <p:sp>
        <p:nvSpPr>
          <p:cNvPr id="325" name="Shape 325"/>
          <p:cNvSpPr/>
          <p:nvPr/>
        </p:nvSpPr>
        <p:spPr>
          <a:xfrm>
            <a:off x="2553850" y="2592849"/>
            <a:ext cx="1240200" cy="645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Last</a:t>
            </a:r>
          </a:p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Step</a:t>
            </a:r>
          </a:p>
        </p:txBody>
      </p:sp>
      <p:sp>
        <p:nvSpPr>
          <p:cNvPr id="326" name="Shape 326"/>
          <p:cNvSpPr/>
          <p:nvPr/>
        </p:nvSpPr>
        <p:spPr>
          <a:xfrm>
            <a:off x="1188850" y="2369709"/>
            <a:ext cx="1240200" cy="687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Iteration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Step</a:t>
            </a:r>
          </a:p>
        </p:txBody>
      </p:sp>
      <p:sp>
        <p:nvSpPr>
          <p:cNvPr id="327" name="Shape 327"/>
          <p:cNvSpPr/>
          <p:nvPr/>
        </p:nvSpPr>
        <p:spPr>
          <a:xfrm>
            <a:off x="4358537" y="2114262"/>
            <a:ext cx="1676400" cy="809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45833"/>
              <a:buFont typeface="Arial"/>
              <a:buNone/>
            </a:pPr>
            <a:r>
              <a:rPr lang="en-GB" sz="2400" b="1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Stage</a:t>
            </a:r>
          </a:p>
        </p:txBody>
      </p:sp>
      <p:cxnSp>
        <p:nvCxnSpPr>
          <p:cNvPr id="328" name="Shape 328"/>
          <p:cNvCxnSpPr>
            <a:stCxn id="329" idx="0"/>
            <a:endCxn id="327" idx="2"/>
          </p:cNvCxnSpPr>
          <p:nvPr/>
        </p:nvCxnSpPr>
        <p:spPr>
          <a:xfrm rot="10800000">
            <a:off x="5196750" y="2923887"/>
            <a:ext cx="0" cy="2226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29" name="Shape 329"/>
          <p:cNvSpPr/>
          <p:nvPr/>
        </p:nvSpPr>
        <p:spPr>
          <a:xfrm>
            <a:off x="4384350" y="3146487"/>
            <a:ext cx="1624800" cy="1185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30" name="Shape 330"/>
          <p:cNvGrpSpPr/>
          <p:nvPr/>
        </p:nvGrpSpPr>
        <p:grpSpPr>
          <a:xfrm>
            <a:off x="1052425" y="1653912"/>
            <a:ext cx="2874300" cy="1730400"/>
            <a:chOff x="6126100" y="4003200"/>
            <a:chExt cx="2874300" cy="1730400"/>
          </a:xfrm>
        </p:grpSpPr>
        <p:sp>
          <p:nvSpPr>
            <p:cNvPr id="331" name="Shape 331"/>
            <p:cNvSpPr/>
            <p:nvPr/>
          </p:nvSpPr>
          <p:spPr>
            <a:xfrm>
              <a:off x="6126100" y="4003200"/>
              <a:ext cx="2874300" cy="1730400"/>
            </a:xfrm>
            <a:prstGeom prst="roundRect">
              <a:avLst>
                <a:gd name="adj" fmla="val 16667"/>
              </a:avLst>
            </a:prstGeom>
            <a:noFill/>
            <a:ln w="38100" cap="flat" cmpd="sng">
              <a:solidFill>
                <a:srgbClr val="CC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2" name="Shape 332"/>
            <p:cNvSpPr txBox="1"/>
            <p:nvPr/>
          </p:nvSpPr>
          <p:spPr>
            <a:xfrm>
              <a:off x="6504375" y="5273250"/>
              <a:ext cx="728700" cy="381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Clr>
                  <a:srgbClr val="000000"/>
                </a:buClr>
                <a:buSzPct val="61111"/>
                <a:buFont typeface="Arial"/>
                <a:buNone/>
              </a:pPr>
              <a:r>
                <a:rPr lang="en-GB" sz="1800" b="1">
                  <a:solidFill>
                    <a:srgbClr val="2E3037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...</a:t>
              </a:r>
            </a:p>
            <a:p>
              <a:pPr lvl="0" rtl="0">
                <a:spcBef>
                  <a:spcPts val="0"/>
                </a:spcBef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333" name="Shape 333"/>
          <p:cNvSpPr txBox="1"/>
          <p:nvPr/>
        </p:nvSpPr>
        <p:spPr>
          <a:xfrm>
            <a:off x="6659075" y="1271387"/>
            <a:ext cx="12402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Headers</a:t>
            </a:r>
          </a:p>
        </p:txBody>
      </p:sp>
      <p:cxnSp>
        <p:nvCxnSpPr>
          <p:cNvPr id="334" name="Shape 334"/>
          <p:cNvCxnSpPr>
            <a:stCxn id="331" idx="3"/>
            <a:endCxn id="327" idx="1"/>
          </p:cNvCxnSpPr>
          <p:nvPr/>
        </p:nvCxnSpPr>
        <p:spPr>
          <a:xfrm>
            <a:off x="3926725" y="2519112"/>
            <a:ext cx="431700" cy="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35" name="Shape 335"/>
          <p:cNvSpPr txBox="1"/>
          <p:nvPr/>
        </p:nvSpPr>
        <p:spPr>
          <a:xfrm>
            <a:off x="4462950" y="4259637"/>
            <a:ext cx="14676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Tags</a:t>
            </a:r>
          </a:p>
        </p:txBody>
      </p:sp>
      <p:sp>
        <p:nvSpPr>
          <p:cNvPr id="336" name="Shape 336"/>
          <p:cNvSpPr/>
          <p:nvPr/>
        </p:nvSpPr>
        <p:spPr>
          <a:xfrm>
            <a:off x="4556099" y="32755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Tag</a:t>
            </a:r>
          </a:p>
        </p:txBody>
      </p:sp>
      <p:cxnSp>
        <p:nvCxnSpPr>
          <p:cNvPr id="337" name="Shape 337"/>
          <p:cNvCxnSpPr>
            <a:stCxn id="327" idx="3"/>
            <a:endCxn id="338" idx="1"/>
          </p:cNvCxnSpPr>
          <p:nvPr/>
        </p:nvCxnSpPr>
        <p:spPr>
          <a:xfrm>
            <a:off x="6034937" y="2519112"/>
            <a:ext cx="431700" cy="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38" name="Shape 338"/>
          <p:cNvSpPr/>
          <p:nvPr/>
        </p:nvSpPr>
        <p:spPr>
          <a:xfrm>
            <a:off x="6466775" y="1675362"/>
            <a:ext cx="1624800" cy="16875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9" name="Shape 339"/>
          <p:cNvSpPr/>
          <p:nvPr/>
        </p:nvSpPr>
        <p:spPr>
          <a:xfrm>
            <a:off x="6659075" y="2328162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Atomics</a:t>
            </a:r>
          </a:p>
        </p:txBody>
      </p:sp>
      <p:sp>
        <p:nvSpPr>
          <p:cNvPr id="340" name="Shape 340"/>
          <p:cNvSpPr/>
          <p:nvPr/>
        </p:nvSpPr>
        <p:spPr>
          <a:xfrm>
            <a:off x="6659075" y="1852162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Uniforms</a:t>
            </a:r>
          </a:p>
        </p:txBody>
      </p:sp>
      <p:sp>
        <p:nvSpPr>
          <p:cNvPr id="341" name="Shape 341"/>
          <p:cNvSpPr/>
          <p:nvPr/>
        </p:nvSpPr>
        <p:spPr>
          <a:xfrm>
            <a:off x="6659075" y="2804162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Buffers</a:t>
            </a:r>
          </a:p>
        </p:txBody>
      </p:sp>
      <p:sp>
        <p:nvSpPr>
          <p:cNvPr id="342" name="Shape 342"/>
          <p:cNvSpPr/>
          <p:nvPr/>
        </p:nvSpPr>
        <p:spPr>
          <a:xfrm>
            <a:off x="4708499" y="34279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Tag</a:t>
            </a:r>
          </a:p>
        </p:txBody>
      </p:sp>
      <p:sp>
        <p:nvSpPr>
          <p:cNvPr id="343" name="Shape 343"/>
          <p:cNvSpPr/>
          <p:nvPr/>
        </p:nvSpPr>
        <p:spPr>
          <a:xfrm>
            <a:off x="4860899" y="35803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Tag</a:t>
            </a:r>
          </a:p>
        </p:txBody>
      </p:sp>
      <p:sp>
        <p:nvSpPr>
          <p:cNvPr id="344" name="Shape 344"/>
          <p:cNvSpPr/>
          <p:nvPr/>
        </p:nvSpPr>
        <p:spPr>
          <a:xfrm>
            <a:off x="5013299" y="37327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Tag</a:t>
            </a:r>
          </a:p>
        </p:txBody>
      </p:sp>
      <p:sp>
        <p:nvSpPr>
          <p:cNvPr id="345" name="Shape 345"/>
          <p:cNvSpPr txBox="1"/>
          <p:nvPr/>
        </p:nvSpPr>
        <p:spPr>
          <a:xfrm>
            <a:off x="1777975" y="1271387"/>
            <a:ext cx="14232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/>
        </p:nvSpPr>
        <p:spPr>
          <a:xfrm>
            <a:off x="2553850" y="1813173"/>
            <a:ext cx="1240200" cy="687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Max</a:t>
            </a:r>
          </a:p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Particles</a:t>
            </a:r>
          </a:p>
        </p:txBody>
      </p:sp>
      <p:sp>
        <p:nvSpPr>
          <p:cNvPr id="351" name="Shape 351"/>
          <p:cNvSpPr/>
          <p:nvPr/>
        </p:nvSpPr>
        <p:spPr>
          <a:xfrm>
            <a:off x="1275097" y="1813176"/>
            <a:ext cx="1067700" cy="459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Handle</a:t>
            </a:r>
          </a:p>
        </p:txBody>
      </p:sp>
      <p:sp>
        <p:nvSpPr>
          <p:cNvPr id="352" name="Shape 352"/>
          <p:cNvSpPr/>
          <p:nvPr/>
        </p:nvSpPr>
        <p:spPr>
          <a:xfrm>
            <a:off x="2553850" y="2592849"/>
            <a:ext cx="1240200" cy="645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Last</a:t>
            </a:r>
          </a:p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Step</a:t>
            </a:r>
          </a:p>
        </p:txBody>
      </p:sp>
      <p:sp>
        <p:nvSpPr>
          <p:cNvPr id="353" name="Shape 353"/>
          <p:cNvSpPr/>
          <p:nvPr/>
        </p:nvSpPr>
        <p:spPr>
          <a:xfrm>
            <a:off x="1188850" y="2369709"/>
            <a:ext cx="1240200" cy="687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Iteration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Step</a:t>
            </a:r>
          </a:p>
        </p:txBody>
      </p:sp>
      <p:sp>
        <p:nvSpPr>
          <p:cNvPr id="354" name="Shape 354"/>
          <p:cNvSpPr/>
          <p:nvPr/>
        </p:nvSpPr>
        <p:spPr>
          <a:xfrm>
            <a:off x="4160550" y="883912"/>
            <a:ext cx="2072400" cy="8790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5" name="Shape 355"/>
          <p:cNvSpPr/>
          <p:nvPr/>
        </p:nvSpPr>
        <p:spPr>
          <a:xfrm>
            <a:off x="4358537" y="2114262"/>
            <a:ext cx="1676400" cy="809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45833"/>
              <a:buFont typeface="Arial"/>
              <a:buNone/>
            </a:pPr>
            <a:r>
              <a:rPr lang="en-GB" sz="2400" b="1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Stage</a:t>
            </a:r>
          </a:p>
        </p:txBody>
      </p:sp>
      <p:cxnSp>
        <p:nvCxnSpPr>
          <p:cNvPr id="356" name="Shape 356"/>
          <p:cNvCxnSpPr>
            <a:stCxn id="357" idx="0"/>
            <a:endCxn id="355" idx="2"/>
          </p:cNvCxnSpPr>
          <p:nvPr/>
        </p:nvCxnSpPr>
        <p:spPr>
          <a:xfrm rot="10800000">
            <a:off x="5196750" y="2923887"/>
            <a:ext cx="0" cy="2226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57" name="Shape 357"/>
          <p:cNvSpPr/>
          <p:nvPr/>
        </p:nvSpPr>
        <p:spPr>
          <a:xfrm>
            <a:off x="4384350" y="3146487"/>
            <a:ext cx="1624800" cy="1185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58" name="Shape 358"/>
          <p:cNvGrpSpPr/>
          <p:nvPr/>
        </p:nvGrpSpPr>
        <p:grpSpPr>
          <a:xfrm>
            <a:off x="1052425" y="1653912"/>
            <a:ext cx="2874300" cy="1730400"/>
            <a:chOff x="6126100" y="4003200"/>
            <a:chExt cx="2874300" cy="1730400"/>
          </a:xfrm>
        </p:grpSpPr>
        <p:sp>
          <p:nvSpPr>
            <p:cNvPr id="359" name="Shape 359"/>
            <p:cNvSpPr/>
            <p:nvPr/>
          </p:nvSpPr>
          <p:spPr>
            <a:xfrm>
              <a:off x="6126100" y="4003200"/>
              <a:ext cx="2874300" cy="1730400"/>
            </a:xfrm>
            <a:prstGeom prst="roundRect">
              <a:avLst>
                <a:gd name="adj" fmla="val 16667"/>
              </a:avLst>
            </a:prstGeom>
            <a:noFill/>
            <a:ln w="38100" cap="flat" cmpd="sng">
              <a:solidFill>
                <a:srgbClr val="CC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60" name="Shape 360"/>
            <p:cNvSpPr txBox="1"/>
            <p:nvPr/>
          </p:nvSpPr>
          <p:spPr>
            <a:xfrm>
              <a:off x="6504375" y="5273250"/>
              <a:ext cx="728700" cy="381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Clr>
                  <a:srgbClr val="000000"/>
                </a:buClr>
                <a:buSzPct val="61111"/>
                <a:buFont typeface="Arial"/>
                <a:buNone/>
              </a:pPr>
              <a:r>
                <a:rPr lang="en-GB" sz="1800" b="1">
                  <a:solidFill>
                    <a:srgbClr val="2E3037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...</a:t>
              </a:r>
            </a:p>
            <a:p>
              <a:pPr lvl="0" rtl="0">
                <a:spcBef>
                  <a:spcPts val="0"/>
                </a:spcBef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361" name="Shape 361"/>
          <p:cNvSpPr txBox="1"/>
          <p:nvPr/>
        </p:nvSpPr>
        <p:spPr>
          <a:xfrm>
            <a:off x="6659075" y="1271387"/>
            <a:ext cx="12402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Headers</a:t>
            </a:r>
          </a:p>
        </p:txBody>
      </p:sp>
      <p:cxnSp>
        <p:nvCxnSpPr>
          <p:cNvPr id="362" name="Shape 362"/>
          <p:cNvCxnSpPr>
            <a:stCxn id="359" idx="3"/>
            <a:endCxn id="355" idx="1"/>
          </p:cNvCxnSpPr>
          <p:nvPr/>
        </p:nvCxnSpPr>
        <p:spPr>
          <a:xfrm>
            <a:off x="3926725" y="2519112"/>
            <a:ext cx="431700" cy="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63" name="Shape 363"/>
          <p:cNvSpPr txBox="1"/>
          <p:nvPr/>
        </p:nvSpPr>
        <p:spPr>
          <a:xfrm>
            <a:off x="4462950" y="4259637"/>
            <a:ext cx="14676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Tags</a:t>
            </a:r>
          </a:p>
        </p:txBody>
      </p:sp>
      <p:sp>
        <p:nvSpPr>
          <p:cNvPr id="364" name="Shape 364"/>
          <p:cNvSpPr/>
          <p:nvPr/>
        </p:nvSpPr>
        <p:spPr>
          <a:xfrm>
            <a:off x="4556099" y="32755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Tag</a:t>
            </a:r>
          </a:p>
        </p:txBody>
      </p:sp>
      <p:cxnSp>
        <p:nvCxnSpPr>
          <p:cNvPr id="365" name="Shape 365"/>
          <p:cNvCxnSpPr>
            <a:stCxn id="355" idx="3"/>
            <a:endCxn id="366" idx="1"/>
          </p:cNvCxnSpPr>
          <p:nvPr/>
        </p:nvCxnSpPr>
        <p:spPr>
          <a:xfrm>
            <a:off x="6034937" y="2519112"/>
            <a:ext cx="431700" cy="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66" name="Shape 366"/>
          <p:cNvSpPr/>
          <p:nvPr/>
        </p:nvSpPr>
        <p:spPr>
          <a:xfrm>
            <a:off x="6466775" y="1675362"/>
            <a:ext cx="1624800" cy="16875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7" name="Shape 367"/>
          <p:cNvSpPr/>
          <p:nvPr/>
        </p:nvSpPr>
        <p:spPr>
          <a:xfrm>
            <a:off x="6659075" y="2328162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Atomics</a:t>
            </a:r>
          </a:p>
        </p:txBody>
      </p:sp>
      <p:sp>
        <p:nvSpPr>
          <p:cNvPr id="368" name="Shape 368"/>
          <p:cNvSpPr/>
          <p:nvPr/>
        </p:nvSpPr>
        <p:spPr>
          <a:xfrm>
            <a:off x="6659075" y="1852162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Uniforms</a:t>
            </a:r>
          </a:p>
        </p:txBody>
      </p:sp>
      <p:sp>
        <p:nvSpPr>
          <p:cNvPr id="369" name="Shape 369"/>
          <p:cNvSpPr/>
          <p:nvPr/>
        </p:nvSpPr>
        <p:spPr>
          <a:xfrm>
            <a:off x="6659075" y="2804162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Buffers</a:t>
            </a:r>
          </a:p>
        </p:txBody>
      </p:sp>
      <p:sp>
        <p:nvSpPr>
          <p:cNvPr id="370" name="Shape 370"/>
          <p:cNvSpPr/>
          <p:nvPr/>
        </p:nvSpPr>
        <p:spPr>
          <a:xfrm>
            <a:off x="4708499" y="34279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Tag</a:t>
            </a:r>
          </a:p>
        </p:txBody>
      </p:sp>
      <p:sp>
        <p:nvSpPr>
          <p:cNvPr id="371" name="Shape 371"/>
          <p:cNvSpPr/>
          <p:nvPr/>
        </p:nvSpPr>
        <p:spPr>
          <a:xfrm>
            <a:off x="4860899" y="35803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Tag</a:t>
            </a:r>
          </a:p>
        </p:txBody>
      </p:sp>
      <p:sp>
        <p:nvSpPr>
          <p:cNvPr id="372" name="Shape 372"/>
          <p:cNvSpPr/>
          <p:nvPr/>
        </p:nvSpPr>
        <p:spPr>
          <a:xfrm>
            <a:off x="5013299" y="3732750"/>
            <a:ext cx="824100" cy="4707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Tag</a:t>
            </a:r>
          </a:p>
        </p:txBody>
      </p:sp>
      <p:sp>
        <p:nvSpPr>
          <p:cNvPr id="373" name="Shape 373"/>
          <p:cNvSpPr txBox="1"/>
          <p:nvPr/>
        </p:nvSpPr>
        <p:spPr>
          <a:xfrm>
            <a:off x="1777975" y="1271387"/>
            <a:ext cx="14232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</a:p>
        </p:txBody>
      </p:sp>
      <p:sp>
        <p:nvSpPr>
          <p:cNvPr id="374" name="Shape 374"/>
          <p:cNvSpPr/>
          <p:nvPr/>
        </p:nvSpPr>
        <p:spPr>
          <a:xfrm>
            <a:off x="4306562" y="1042062"/>
            <a:ext cx="824100" cy="5682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Start</a:t>
            </a:r>
          </a:p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Stub</a:t>
            </a:r>
          </a:p>
        </p:txBody>
      </p:sp>
      <p:sp>
        <p:nvSpPr>
          <p:cNvPr id="375" name="Shape 375"/>
          <p:cNvSpPr/>
          <p:nvPr/>
        </p:nvSpPr>
        <p:spPr>
          <a:xfrm>
            <a:off x="5262837" y="1042062"/>
            <a:ext cx="824100" cy="5682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End</a:t>
            </a:r>
          </a:p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Stub</a:t>
            </a:r>
          </a:p>
        </p:txBody>
      </p:sp>
      <p:cxnSp>
        <p:nvCxnSpPr>
          <p:cNvPr id="376" name="Shape 376"/>
          <p:cNvCxnSpPr>
            <a:stCxn id="355" idx="0"/>
            <a:endCxn id="354" idx="2"/>
          </p:cNvCxnSpPr>
          <p:nvPr/>
        </p:nvCxnSpPr>
        <p:spPr>
          <a:xfrm rot="10800000">
            <a:off x="5196737" y="1762962"/>
            <a:ext cx="0" cy="3513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77" name="Shape 377"/>
          <p:cNvSpPr txBox="1"/>
          <p:nvPr/>
        </p:nvSpPr>
        <p:spPr>
          <a:xfrm>
            <a:off x="4462950" y="501962"/>
            <a:ext cx="14676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Stubs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GParticles Architecture:</a:t>
            </a:r>
          </a:p>
        </p:txBody>
      </p:sp>
      <p:sp>
        <p:nvSpPr>
          <p:cNvPr id="383" name="Shape 383"/>
          <p:cNvSpPr txBox="1">
            <a:spLocks noGrp="1"/>
          </p:cNvSpPr>
          <p:nvPr>
            <p:ph type="ctrTitle" idx="4294967295"/>
          </p:nvPr>
        </p:nvSpPr>
        <p:spPr>
          <a:xfrm>
            <a:off x="335100" y="27093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 System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 rotWithShape="1">
          <a:blip r:embed="rId3">
            <a:alphaModFix/>
          </a:blip>
          <a:srcRect l="5555" r="555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/>
          <p:nvPr/>
        </p:nvSpPr>
        <p:spPr>
          <a:xfrm>
            <a:off x="3568037" y="2357850"/>
            <a:ext cx="1676400" cy="809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45833"/>
              <a:buFont typeface="Arial"/>
              <a:buNone/>
            </a:pPr>
            <a:r>
              <a:rPr lang="en-GB" sz="24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 System</a:t>
            </a:r>
          </a:p>
        </p:txBody>
      </p:sp>
      <p:cxnSp>
        <p:nvCxnSpPr>
          <p:cNvPr id="389" name="Shape 389"/>
          <p:cNvCxnSpPr>
            <a:stCxn id="390" idx="3"/>
            <a:endCxn id="388" idx="1"/>
          </p:cNvCxnSpPr>
          <p:nvPr/>
        </p:nvCxnSpPr>
        <p:spPr>
          <a:xfrm>
            <a:off x="3112700" y="2762700"/>
            <a:ext cx="455400" cy="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90" name="Shape 390"/>
          <p:cNvSpPr/>
          <p:nvPr/>
        </p:nvSpPr>
        <p:spPr>
          <a:xfrm>
            <a:off x="569900" y="1817250"/>
            <a:ext cx="2542800" cy="1890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1" name="Shape 391"/>
          <p:cNvSpPr/>
          <p:nvPr/>
        </p:nvSpPr>
        <p:spPr>
          <a:xfrm>
            <a:off x="803737" y="203120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392" name="Shape 392"/>
          <p:cNvSpPr/>
          <p:nvPr/>
        </p:nvSpPr>
        <p:spPr>
          <a:xfrm>
            <a:off x="944537" y="2187275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1085137" y="233095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394" name="Shape 394"/>
          <p:cNvSpPr/>
          <p:nvPr/>
        </p:nvSpPr>
        <p:spPr>
          <a:xfrm>
            <a:off x="1226037" y="248310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395" name="Shape 395"/>
          <p:cNvSpPr/>
          <p:nvPr/>
        </p:nvSpPr>
        <p:spPr>
          <a:xfrm>
            <a:off x="1381237" y="2627025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396" name="Shape 396"/>
          <p:cNvSpPr/>
          <p:nvPr/>
        </p:nvSpPr>
        <p:spPr>
          <a:xfrm>
            <a:off x="1530962" y="277640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Stage</a:t>
            </a:r>
          </a:p>
        </p:txBody>
      </p:sp>
      <p:sp>
        <p:nvSpPr>
          <p:cNvPr id="397" name="Shape 397"/>
          <p:cNvSpPr txBox="1"/>
          <p:nvPr/>
        </p:nvSpPr>
        <p:spPr>
          <a:xfrm>
            <a:off x="1107500" y="1435350"/>
            <a:ext cx="14676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Stages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/>
          <p:nvPr/>
        </p:nvSpPr>
        <p:spPr>
          <a:xfrm>
            <a:off x="7137000" y="2532750"/>
            <a:ext cx="1240200" cy="459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LifeStart</a:t>
            </a:r>
          </a:p>
        </p:txBody>
      </p:sp>
      <p:sp>
        <p:nvSpPr>
          <p:cNvPr id="403" name="Shape 403"/>
          <p:cNvSpPr/>
          <p:nvPr/>
        </p:nvSpPr>
        <p:spPr>
          <a:xfrm>
            <a:off x="7137025" y="1976625"/>
            <a:ext cx="1240200" cy="459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Lifetime</a:t>
            </a:r>
          </a:p>
        </p:txBody>
      </p:sp>
      <p:sp>
        <p:nvSpPr>
          <p:cNvPr id="404" name="Shape 404"/>
          <p:cNvSpPr/>
          <p:nvPr/>
        </p:nvSpPr>
        <p:spPr>
          <a:xfrm>
            <a:off x="7137025" y="3088875"/>
            <a:ext cx="1240200" cy="459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Looping</a:t>
            </a:r>
          </a:p>
        </p:txBody>
      </p:sp>
      <p:sp>
        <p:nvSpPr>
          <p:cNvPr id="405" name="Shape 405"/>
          <p:cNvSpPr/>
          <p:nvPr/>
        </p:nvSpPr>
        <p:spPr>
          <a:xfrm>
            <a:off x="5699800" y="1817250"/>
            <a:ext cx="2874300" cy="1890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6" name="Shape 406"/>
          <p:cNvSpPr/>
          <p:nvPr/>
        </p:nvSpPr>
        <p:spPr>
          <a:xfrm>
            <a:off x="5912000" y="2532750"/>
            <a:ext cx="1012800" cy="6870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Model</a:t>
            </a:r>
          </a:p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Matrix</a:t>
            </a:r>
          </a:p>
        </p:txBody>
      </p:sp>
      <p:sp>
        <p:nvSpPr>
          <p:cNvPr id="407" name="Shape 407"/>
          <p:cNvSpPr/>
          <p:nvPr/>
        </p:nvSpPr>
        <p:spPr>
          <a:xfrm>
            <a:off x="5917400" y="1976625"/>
            <a:ext cx="971400" cy="459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Name</a:t>
            </a:r>
          </a:p>
        </p:txBody>
      </p:sp>
      <p:sp>
        <p:nvSpPr>
          <p:cNvPr id="408" name="Shape 408"/>
          <p:cNvSpPr/>
          <p:nvPr/>
        </p:nvSpPr>
        <p:spPr>
          <a:xfrm>
            <a:off x="3568037" y="2357850"/>
            <a:ext cx="1676400" cy="809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45833"/>
              <a:buFont typeface="Arial"/>
              <a:buNone/>
            </a:pPr>
            <a:r>
              <a:rPr lang="en-GB" sz="24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 System</a:t>
            </a:r>
          </a:p>
        </p:txBody>
      </p:sp>
      <p:cxnSp>
        <p:nvCxnSpPr>
          <p:cNvPr id="409" name="Shape 409"/>
          <p:cNvCxnSpPr>
            <a:stCxn id="410" idx="3"/>
            <a:endCxn id="408" idx="1"/>
          </p:cNvCxnSpPr>
          <p:nvPr/>
        </p:nvCxnSpPr>
        <p:spPr>
          <a:xfrm>
            <a:off x="3112700" y="2762700"/>
            <a:ext cx="455400" cy="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10" name="Shape 410"/>
          <p:cNvSpPr/>
          <p:nvPr/>
        </p:nvSpPr>
        <p:spPr>
          <a:xfrm>
            <a:off x="569900" y="1817250"/>
            <a:ext cx="2542800" cy="1890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803737" y="203120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12" name="Shape 412"/>
          <p:cNvSpPr/>
          <p:nvPr/>
        </p:nvSpPr>
        <p:spPr>
          <a:xfrm>
            <a:off x="944537" y="2187275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13" name="Shape 413"/>
          <p:cNvSpPr/>
          <p:nvPr/>
        </p:nvSpPr>
        <p:spPr>
          <a:xfrm>
            <a:off x="1085137" y="233095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14" name="Shape 414"/>
          <p:cNvSpPr/>
          <p:nvPr/>
        </p:nvSpPr>
        <p:spPr>
          <a:xfrm>
            <a:off x="1226037" y="248310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15" name="Shape 415"/>
          <p:cNvSpPr/>
          <p:nvPr/>
        </p:nvSpPr>
        <p:spPr>
          <a:xfrm>
            <a:off x="1381237" y="2627025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16" name="Shape 416"/>
          <p:cNvSpPr/>
          <p:nvPr/>
        </p:nvSpPr>
        <p:spPr>
          <a:xfrm>
            <a:off x="1530962" y="277640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Stage</a:t>
            </a:r>
          </a:p>
        </p:txBody>
      </p:sp>
      <p:sp>
        <p:nvSpPr>
          <p:cNvPr id="417" name="Shape 417"/>
          <p:cNvSpPr txBox="1"/>
          <p:nvPr/>
        </p:nvSpPr>
        <p:spPr>
          <a:xfrm>
            <a:off x="6038750" y="3216425"/>
            <a:ext cx="7287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...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18" name="Shape 418"/>
          <p:cNvSpPr txBox="1"/>
          <p:nvPr/>
        </p:nvSpPr>
        <p:spPr>
          <a:xfrm>
            <a:off x="6448750" y="1435350"/>
            <a:ext cx="14676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</a:p>
        </p:txBody>
      </p:sp>
      <p:cxnSp>
        <p:nvCxnSpPr>
          <p:cNvPr id="419" name="Shape 419"/>
          <p:cNvCxnSpPr>
            <a:stCxn id="405" idx="1"/>
            <a:endCxn id="408" idx="3"/>
          </p:cNvCxnSpPr>
          <p:nvPr/>
        </p:nvCxnSpPr>
        <p:spPr>
          <a:xfrm rot="10800000">
            <a:off x="5244400" y="2762700"/>
            <a:ext cx="455400" cy="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20" name="Shape 420"/>
          <p:cNvSpPr txBox="1"/>
          <p:nvPr/>
        </p:nvSpPr>
        <p:spPr>
          <a:xfrm>
            <a:off x="1107500" y="1435350"/>
            <a:ext cx="1467600" cy="38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2E30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Stages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GParticles Architecture:</a:t>
            </a:r>
          </a:p>
        </p:txBody>
      </p:sp>
      <p:sp>
        <p:nvSpPr>
          <p:cNvPr id="426" name="Shape 426"/>
          <p:cNvSpPr txBox="1">
            <a:spLocks noGrp="1"/>
          </p:cNvSpPr>
          <p:nvPr>
            <p:ph type="ctrTitle" idx="4294967295"/>
          </p:nvPr>
        </p:nvSpPr>
        <p:spPr>
          <a:xfrm>
            <a:off x="335100" y="27093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High-level components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/>
          <p:nvPr/>
        </p:nvSpPr>
        <p:spPr>
          <a:xfrm>
            <a:off x="6006600" y="1074212"/>
            <a:ext cx="2065200" cy="809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45833"/>
              <a:buFont typeface="Arial"/>
              <a:buNone/>
            </a:pPr>
            <a:r>
              <a:rPr lang="en-GB" sz="2400" b="1">
                <a:solidFill>
                  <a:srgbClr val="39C0B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GPSYSTEMS</a:t>
            </a:r>
          </a:p>
        </p:txBody>
      </p:sp>
      <p:cxnSp>
        <p:nvCxnSpPr>
          <p:cNvPr id="432" name="Shape 432"/>
          <p:cNvCxnSpPr>
            <a:stCxn id="433" idx="0"/>
            <a:endCxn id="431" idx="2"/>
          </p:cNvCxnSpPr>
          <p:nvPr/>
        </p:nvCxnSpPr>
        <p:spPr>
          <a:xfrm rot="10800000">
            <a:off x="7039200" y="1883788"/>
            <a:ext cx="0" cy="2946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33" name="Shape 433"/>
          <p:cNvSpPr/>
          <p:nvPr/>
        </p:nvSpPr>
        <p:spPr>
          <a:xfrm>
            <a:off x="5767800" y="2178388"/>
            <a:ext cx="2542800" cy="1890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34" name="Shape 434"/>
          <p:cNvSpPr/>
          <p:nvPr/>
        </p:nvSpPr>
        <p:spPr>
          <a:xfrm>
            <a:off x="6001637" y="2392337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35" name="Shape 435"/>
          <p:cNvSpPr/>
          <p:nvPr/>
        </p:nvSpPr>
        <p:spPr>
          <a:xfrm>
            <a:off x="6142437" y="2548412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36" name="Shape 436"/>
          <p:cNvSpPr/>
          <p:nvPr/>
        </p:nvSpPr>
        <p:spPr>
          <a:xfrm>
            <a:off x="6283037" y="2692087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37" name="Shape 437"/>
          <p:cNvSpPr/>
          <p:nvPr/>
        </p:nvSpPr>
        <p:spPr>
          <a:xfrm>
            <a:off x="6423937" y="2844237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38" name="Shape 438"/>
          <p:cNvSpPr/>
          <p:nvPr/>
        </p:nvSpPr>
        <p:spPr>
          <a:xfrm>
            <a:off x="6579137" y="2988162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39" name="Shape 439"/>
          <p:cNvSpPr/>
          <p:nvPr/>
        </p:nvSpPr>
        <p:spPr>
          <a:xfrm>
            <a:off x="6728862" y="3137537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 System</a:t>
            </a:r>
          </a:p>
        </p:txBody>
      </p:sp>
      <p:sp>
        <p:nvSpPr>
          <p:cNvPr id="440" name="Shape 440"/>
          <p:cNvSpPr/>
          <p:nvPr/>
        </p:nvSpPr>
        <p:spPr>
          <a:xfrm>
            <a:off x="2880562" y="1695687"/>
            <a:ext cx="1452300" cy="809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45833"/>
              <a:buFont typeface="Arial"/>
              <a:buNone/>
            </a:pPr>
            <a:r>
              <a:rPr lang="en-GB" sz="2400" b="1">
                <a:solidFill>
                  <a:srgbClr val="39C0B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GPDATA</a:t>
            </a:r>
          </a:p>
        </p:txBody>
      </p:sp>
      <p:sp>
        <p:nvSpPr>
          <p:cNvPr id="441" name="Shape 441"/>
          <p:cNvSpPr/>
          <p:nvPr/>
        </p:nvSpPr>
        <p:spPr>
          <a:xfrm>
            <a:off x="1110287" y="3336837"/>
            <a:ext cx="1347900" cy="523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</a:t>
            </a:r>
          </a:p>
        </p:txBody>
      </p:sp>
      <p:cxnSp>
        <p:nvCxnSpPr>
          <p:cNvPr id="442" name="Shape 442"/>
          <p:cNvCxnSpPr>
            <a:stCxn id="443" idx="3"/>
            <a:endCxn id="440" idx="1"/>
          </p:cNvCxnSpPr>
          <p:nvPr/>
        </p:nvCxnSpPr>
        <p:spPr>
          <a:xfrm>
            <a:off x="2458187" y="2100537"/>
            <a:ext cx="422400" cy="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44" name="Shape 444"/>
          <p:cNvSpPr/>
          <p:nvPr/>
        </p:nvSpPr>
        <p:spPr>
          <a:xfrm>
            <a:off x="2932762" y="3336837"/>
            <a:ext cx="1347900" cy="523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Viewport</a:t>
            </a:r>
          </a:p>
        </p:txBody>
      </p:sp>
      <p:cxnSp>
        <p:nvCxnSpPr>
          <p:cNvPr id="445" name="Shape 445"/>
          <p:cNvCxnSpPr>
            <a:stCxn id="440" idx="2"/>
            <a:endCxn id="441" idx="0"/>
          </p:cNvCxnSpPr>
          <p:nvPr/>
        </p:nvCxnSpPr>
        <p:spPr>
          <a:xfrm flipH="1">
            <a:off x="1784212" y="2505387"/>
            <a:ext cx="1822500" cy="8316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446" name="Shape 446"/>
          <p:cNvCxnSpPr>
            <a:stCxn id="444" idx="0"/>
            <a:endCxn id="440" idx="2"/>
          </p:cNvCxnSpPr>
          <p:nvPr/>
        </p:nvCxnSpPr>
        <p:spPr>
          <a:xfrm rot="10800000">
            <a:off x="3606712" y="2505537"/>
            <a:ext cx="0" cy="8313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43" name="Shape 443"/>
          <p:cNvSpPr/>
          <p:nvPr/>
        </p:nvSpPr>
        <p:spPr>
          <a:xfrm>
            <a:off x="833387" y="1283487"/>
            <a:ext cx="1624800" cy="16341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7" name="Shape 447"/>
          <p:cNvSpPr/>
          <p:nvPr/>
        </p:nvSpPr>
        <p:spPr>
          <a:xfrm>
            <a:off x="1025687" y="1909587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Atomics</a:t>
            </a:r>
          </a:p>
        </p:txBody>
      </p:sp>
      <p:sp>
        <p:nvSpPr>
          <p:cNvPr id="448" name="Shape 448"/>
          <p:cNvSpPr/>
          <p:nvPr/>
        </p:nvSpPr>
        <p:spPr>
          <a:xfrm>
            <a:off x="1025687" y="1433587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Uniforms</a:t>
            </a:r>
          </a:p>
        </p:txBody>
      </p:sp>
      <p:sp>
        <p:nvSpPr>
          <p:cNvPr id="449" name="Shape 449"/>
          <p:cNvSpPr/>
          <p:nvPr/>
        </p:nvSpPr>
        <p:spPr>
          <a:xfrm>
            <a:off x="1025687" y="2385587"/>
            <a:ext cx="1240200" cy="381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Buffers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Iteration example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9" name="Shape 459"/>
          <p:cNvCxnSpPr/>
          <p:nvPr/>
        </p:nvCxnSpPr>
        <p:spPr>
          <a:xfrm>
            <a:off x="1607225" y="3056125"/>
            <a:ext cx="843000" cy="798600"/>
          </a:xfrm>
          <a:prstGeom prst="straightConnector1">
            <a:avLst/>
          </a:prstGeom>
          <a:noFill/>
          <a:ln w="38100" cap="flat" cmpd="sng">
            <a:solidFill>
              <a:srgbClr val="2E3037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60" name="Shape 460"/>
          <p:cNvCxnSpPr/>
          <p:nvPr/>
        </p:nvCxnSpPr>
        <p:spPr>
          <a:xfrm>
            <a:off x="5262625" y="1951300"/>
            <a:ext cx="676200" cy="459900"/>
          </a:xfrm>
          <a:prstGeom prst="bentConnector3">
            <a:avLst>
              <a:gd name="adj1" fmla="val 1553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461" name="Shape 461"/>
          <p:cNvCxnSpPr>
            <a:stCxn id="462" idx="2"/>
            <a:endCxn id="463" idx="1"/>
          </p:cNvCxnSpPr>
          <p:nvPr/>
        </p:nvCxnSpPr>
        <p:spPr>
          <a:xfrm rot="-5400000" flipH="1">
            <a:off x="5013325" y="2275950"/>
            <a:ext cx="1175100" cy="676200"/>
          </a:xfrm>
          <a:prstGeom prst="bentConnector2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64" name="Shape 464"/>
          <p:cNvSpPr/>
          <p:nvPr/>
        </p:nvSpPr>
        <p:spPr>
          <a:xfrm>
            <a:off x="6775050" y="2771400"/>
            <a:ext cx="629100" cy="345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GB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Stub</a:t>
            </a:r>
          </a:p>
        </p:txBody>
      </p:sp>
      <p:cxnSp>
        <p:nvCxnSpPr>
          <p:cNvPr id="465" name="Shape 465"/>
          <p:cNvCxnSpPr>
            <a:stCxn id="462" idx="2"/>
          </p:cNvCxnSpPr>
          <p:nvPr/>
        </p:nvCxnSpPr>
        <p:spPr>
          <a:xfrm rot="-5400000" flipH="1">
            <a:off x="4345975" y="2943300"/>
            <a:ext cx="1835700" cy="21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466" name="Shape 466"/>
          <p:cNvCxnSpPr/>
          <p:nvPr/>
        </p:nvCxnSpPr>
        <p:spPr>
          <a:xfrm>
            <a:off x="7525375" y="2066400"/>
            <a:ext cx="11400" cy="1755900"/>
          </a:xfrm>
          <a:prstGeom prst="straightConnector1">
            <a:avLst/>
          </a:prstGeom>
          <a:noFill/>
          <a:ln w="38100" cap="flat" cmpd="sng">
            <a:solidFill>
              <a:srgbClr val="2E3037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467" name="Shape 467"/>
          <p:cNvSpPr txBox="1"/>
          <p:nvPr/>
        </p:nvSpPr>
        <p:spPr>
          <a:xfrm>
            <a:off x="6138762" y="3311000"/>
            <a:ext cx="512700" cy="45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. . .</a:t>
            </a:r>
          </a:p>
        </p:txBody>
      </p:sp>
      <p:sp>
        <p:nvSpPr>
          <p:cNvPr id="468" name="Shape 468"/>
          <p:cNvSpPr/>
          <p:nvPr/>
        </p:nvSpPr>
        <p:spPr>
          <a:xfrm>
            <a:off x="5938825" y="2183700"/>
            <a:ext cx="912600" cy="459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Stage</a:t>
            </a:r>
          </a:p>
        </p:txBody>
      </p:sp>
      <p:sp>
        <p:nvSpPr>
          <p:cNvPr id="463" name="Shape 463"/>
          <p:cNvSpPr/>
          <p:nvPr/>
        </p:nvSpPr>
        <p:spPr>
          <a:xfrm>
            <a:off x="5938825" y="2971525"/>
            <a:ext cx="912600" cy="459900"/>
          </a:xfrm>
          <a:prstGeom prst="rect">
            <a:avLst/>
          </a:prstGeom>
          <a:solidFill>
            <a:srgbClr val="2E3037"/>
          </a:solidFill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Stage</a:t>
            </a:r>
          </a:p>
        </p:txBody>
      </p:sp>
      <p:sp>
        <p:nvSpPr>
          <p:cNvPr id="462" name="Shape 462"/>
          <p:cNvSpPr/>
          <p:nvPr/>
        </p:nvSpPr>
        <p:spPr>
          <a:xfrm>
            <a:off x="4588825" y="128130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 System</a:t>
            </a:r>
          </a:p>
        </p:txBody>
      </p:sp>
      <p:sp>
        <p:nvSpPr>
          <p:cNvPr id="469" name="Shape 469"/>
          <p:cNvSpPr/>
          <p:nvPr/>
        </p:nvSpPr>
        <p:spPr>
          <a:xfrm>
            <a:off x="1959525" y="225655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70" name="Shape 470"/>
          <p:cNvSpPr/>
          <p:nvPr/>
        </p:nvSpPr>
        <p:spPr>
          <a:xfrm>
            <a:off x="2124275" y="2412625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 System</a:t>
            </a:r>
          </a:p>
        </p:txBody>
      </p:sp>
      <p:cxnSp>
        <p:nvCxnSpPr>
          <p:cNvPr id="471" name="Shape 471"/>
          <p:cNvCxnSpPr>
            <a:stCxn id="462" idx="1"/>
            <a:endCxn id="472" idx="0"/>
          </p:cNvCxnSpPr>
          <p:nvPr/>
        </p:nvCxnSpPr>
        <p:spPr>
          <a:xfrm flipH="1">
            <a:off x="3124225" y="1653900"/>
            <a:ext cx="1464600" cy="1054500"/>
          </a:xfrm>
          <a:prstGeom prst="curvedConnector2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72" name="Shape 472"/>
          <p:cNvSpPr/>
          <p:nvPr/>
        </p:nvSpPr>
        <p:spPr>
          <a:xfrm>
            <a:off x="2450225" y="270845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73" name="Shape 473"/>
          <p:cNvSpPr/>
          <p:nvPr/>
        </p:nvSpPr>
        <p:spPr>
          <a:xfrm>
            <a:off x="2605425" y="2852375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474" name="Shape 474"/>
          <p:cNvSpPr/>
          <p:nvPr/>
        </p:nvSpPr>
        <p:spPr>
          <a:xfrm>
            <a:off x="2755150" y="3001750"/>
            <a:ext cx="1347900" cy="7452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GB" sz="1800" b="1">
                <a:solidFill>
                  <a:srgbClr val="F35B6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Particle System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GParticles extensibility</a:t>
            </a:r>
            <a:r>
              <a:rPr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Shader files</a:t>
            </a:r>
          </a:p>
        </p:txBody>
      </p:sp>
      <p:sp>
        <p:nvSpPr>
          <p:cNvPr id="485" name="Shape 485"/>
          <p:cNvSpPr txBox="1">
            <a:spLocks noGrp="1"/>
          </p:cNvSpPr>
          <p:nvPr>
            <p:ph type="ctrTitle" idx="4294967295"/>
          </p:nvPr>
        </p:nvSpPr>
        <p:spPr>
          <a:xfrm>
            <a:off x="335100" y="969994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XML project file</a:t>
            </a:r>
          </a:p>
        </p:txBody>
      </p:sp>
      <p:sp>
        <p:nvSpPr>
          <p:cNvPr id="486" name="Shape 486"/>
          <p:cNvSpPr txBox="1">
            <a:spLocks noGrp="1"/>
          </p:cNvSpPr>
          <p:nvPr>
            <p:ph type="ctrTitle" idx="4294967295"/>
          </p:nvPr>
        </p:nvSpPr>
        <p:spPr>
          <a:xfrm>
            <a:off x="335100" y="349789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Application API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Shader files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Shape 496"/>
          <p:cNvSpPr/>
          <p:nvPr/>
        </p:nvSpPr>
        <p:spPr>
          <a:xfrm>
            <a:off x="241650" y="1118450"/>
            <a:ext cx="2451300" cy="3818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9" name="Shape 499"/>
          <p:cNvSpPr/>
          <p:nvPr/>
        </p:nvSpPr>
        <p:spPr>
          <a:xfrm>
            <a:off x="350075" y="1229725"/>
            <a:ext cx="2228700" cy="36003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4" name="Shape 504"/>
          <p:cNvSpPr txBox="1">
            <a:spLocks noGrp="1"/>
          </p:cNvSpPr>
          <p:nvPr>
            <p:ph type="ctrTitle" idx="4294967295"/>
          </p:nvPr>
        </p:nvSpPr>
        <p:spPr>
          <a:xfrm>
            <a:off x="457200" y="313275"/>
            <a:ext cx="20202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Template</a:t>
            </a:r>
          </a:p>
        </p:txBody>
      </p:sp>
      <p:sp>
        <p:nvSpPr>
          <p:cNvPr id="508" name="Shape 508"/>
          <p:cNvSpPr/>
          <p:nvPr/>
        </p:nvSpPr>
        <p:spPr>
          <a:xfrm>
            <a:off x="492825" y="1365025"/>
            <a:ext cx="53100" cy="3329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F35B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l="5555" r="555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350" y="1079875"/>
            <a:ext cx="3978299" cy="298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 rotWithShape="1">
          <a:blip r:embed="rId5">
            <a:alphaModFix/>
          </a:blip>
          <a:srcRect l="2453" r="2444"/>
          <a:stretch/>
        </p:blipFill>
        <p:spPr>
          <a:xfrm>
            <a:off x="4609350" y="1079849"/>
            <a:ext cx="3978302" cy="2983800"/>
          </a:xfrm>
          <a:prstGeom prst="rect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Shape 496"/>
          <p:cNvSpPr/>
          <p:nvPr/>
        </p:nvSpPr>
        <p:spPr>
          <a:xfrm>
            <a:off x="241650" y="1118450"/>
            <a:ext cx="2451300" cy="3818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7" name="Shape 497"/>
          <p:cNvSpPr/>
          <p:nvPr/>
        </p:nvSpPr>
        <p:spPr>
          <a:xfrm>
            <a:off x="3346350" y="1118450"/>
            <a:ext cx="2451300" cy="22098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9" name="Shape 499"/>
          <p:cNvSpPr/>
          <p:nvPr/>
        </p:nvSpPr>
        <p:spPr>
          <a:xfrm>
            <a:off x="350075" y="1229725"/>
            <a:ext cx="2228700" cy="36003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0" name="Shape 500"/>
          <p:cNvSpPr/>
          <p:nvPr/>
        </p:nvSpPr>
        <p:spPr>
          <a:xfrm>
            <a:off x="3457650" y="1225800"/>
            <a:ext cx="2228700" cy="4158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GB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m1()</a:t>
            </a:r>
          </a:p>
        </p:txBody>
      </p:sp>
      <p:sp>
        <p:nvSpPr>
          <p:cNvPr id="501" name="Shape 501"/>
          <p:cNvSpPr/>
          <p:nvPr/>
        </p:nvSpPr>
        <p:spPr>
          <a:xfrm>
            <a:off x="3457650" y="1748650"/>
            <a:ext cx="2228700" cy="4158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m2()</a:t>
            </a:r>
          </a:p>
        </p:txBody>
      </p:sp>
      <p:sp>
        <p:nvSpPr>
          <p:cNvPr id="502" name="Shape 502"/>
          <p:cNvSpPr/>
          <p:nvPr/>
        </p:nvSpPr>
        <p:spPr>
          <a:xfrm>
            <a:off x="3457650" y="2271500"/>
            <a:ext cx="2228700" cy="4158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m3()</a:t>
            </a:r>
          </a:p>
        </p:txBody>
      </p:sp>
      <p:sp>
        <p:nvSpPr>
          <p:cNvPr id="503" name="Shape 503"/>
          <p:cNvSpPr/>
          <p:nvPr/>
        </p:nvSpPr>
        <p:spPr>
          <a:xfrm>
            <a:off x="3457650" y="2794350"/>
            <a:ext cx="2228700" cy="4158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m4()</a:t>
            </a:r>
          </a:p>
        </p:txBody>
      </p:sp>
      <p:sp>
        <p:nvSpPr>
          <p:cNvPr id="504" name="Shape 504"/>
          <p:cNvSpPr txBox="1">
            <a:spLocks noGrp="1"/>
          </p:cNvSpPr>
          <p:nvPr>
            <p:ph type="ctrTitle" idx="4294967295"/>
          </p:nvPr>
        </p:nvSpPr>
        <p:spPr>
          <a:xfrm>
            <a:off x="457200" y="313275"/>
            <a:ext cx="20202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Template</a:t>
            </a:r>
          </a:p>
        </p:txBody>
      </p:sp>
      <p:sp>
        <p:nvSpPr>
          <p:cNvPr id="505" name="Shape 505"/>
          <p:cNvSpPr txBox="1">
            <a:spLocks noGrp="1"/>
          </p:cNvSpPr>
          <p:nvPr>
            <p:ph type="ctrTitle" idx="4294967295"/>
          </p:nvPr>
        </p:nvSpPr>
        <p:spPr>
          <a:xfrm>
            <a:off x="3561900" y="313275"/>
            <a:ext cx="20202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</a:t>
            </a:r>
          </a:p>
        </p:txBody>
      </p:sp>
      <p:sp>
        <p:nvSpPr>
          <p:cNvPr id="508" name="Shape 508"/>
          <p:cNvSpPr/>
          <p:nvPr/>
        </p:nvSpPr>
        <p:spPr>
          <a:xfrm>
            <a:off x="492825" y="1365025"/>
            <a:ext cx="53100" cy="3329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F35B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9" name="Shape 509"/>
          <p:cNvSpPr/>
          <p:nvPr/>
        </p:nvSpPr>
        <p:spPr>
          <a:xfrm>
            <a:off x="492825" y="2033600"/>
            <a:ext cx="53100" cy="2379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FFFB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0" name="Shape 510"/>
          <p:cNvSpPr/>
          <p:nvPr/>
        </p:nvSpPr>
        <p:spPr>
          <a:xfrm>
            <a:off x="492825" y="2883300"/>
            <a:ext cx="53100" cy="2379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FFFB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12" name="Shape 512"/>
          <p:cNvCxnSpPr>
            <a:stCxn id="509" idx="3"/>
          </p:cNvCxnSpPr>
          <p:nvPr/>
        </p:nvCxnSpPr>
        <p:spPr>
          <a:xfrm rot="10800000" flipH="1">
            <a:off x="545925" y="1424750"/>
            <a:ext cx="3265500" cy="727800"/>
          </a:xfrm>
          <a:prstGeom prst="straightConnector1">
            <a:avLst/>
          </a:prstGeom>
          <a:noFill/>
          <a:ln w="38100" cap="flat" cmpd="sng">
            <a:solidFill>
              <a:srgbClr val="FFFB8A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513" name="Shape 513"/>
          <p:cNvCxnSpPr>
            <a:stCxn id="510" idx="3"/>
          </p:cNvCxnSpPr>
          <p:nvPr/>
        </p:nvCxnSpPr>
        <p:spPr>
          <a:xfrm rot="10800000" flipH="1">
            <a:off x="545925" y="2984850"/>
            <a:ext cx="3365100" cy="17400"/>
          </a:xfrm>
          <a:prstGeom prst="straightConnector1">
            <a:avLst/>
          </a:prstGeom>
          <a:noFill/>
          <a:ln w="38100" cap="flat" cmpd="sng">
            <a:solidFill>
              <a:srgbClr val="FFFB8A"/>
            </a:solidFill>
            <a:prstDash val="solid"/>
            <a:round/>
            <a:headEnd type="none" w="lg" len="lg"/>
            <a:tailEnd type="stealth" w="lg" len="lg"/>
          </a:ln>
        </p:spPr>
      </p:cxnSp>
    </p:spTree>
    <p:extLst>
      <p:ext uri="{BB962C8B-B14F-4D97-AF65-F5344CB8AC3E}">
        <p14:creationId xmlns:p14="http://schemas.microsoft.com/office/powerpoint/2010/main" val="27702283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Shape 496"/>
          <p:cNvSpPr/>
          <p:nvPr/>
        </p:nvSpPr>
        <p:spPr>
          <a:xfrm>
            <a:off x="241650" y="1118450"/>
            <a:ext cx="2451300" cy="3818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7" name="Shape 497"/>
          <p:cNvSpPr/>
          <p:nvPr/>
        </p:nvSpPr>
        <p:spPr>
          <a:xfrm>
            <a:off x="3346350" y="1118450"/>
            <a:ext cx="2451300" cy="22098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8" name="Shape 498"/>
          <p:cNvSpPr/>
          <p:nvPr/>
        </p:nvSpPr>
        <p:spPr>
          <a:xfrm>
            <a:off x="6372700" y="1118450"/>
            <a:ext cx="2451300" cy="6303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9" name="Shape 499"/>
          <p:cNvSpPr/>
          <p:nvPr/>
        </p:nvSpPr>
        <p:spPr>
          <a:xfrm>
            <a:off x="350075" y="1229725"/>
            <a:ext cx="2228700" cy="36003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0" name="Shape 500"/>
          <p:cNvSpPr/>
          <p:nvPr/>
        </p:nvSpPr>
        <p:spPr>
          <a:xfrm>
            <a:off x="3457650" y="1225800"/>
            <a:ext cx="2228700" cy="4158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GB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m1()</a:t>
            </a:r>
          </a:p>
        </p:txBody>
      </p:sp>
      <p:sp>
        <p:nvSpPr>
          <p:cNvPr id="501" name="Shape 501"/>
          <p:cNvSpPr/>
          <p:nvPr/>
        </p:nvSpPr>
        <p:spPr>
          <a:xfrm>
            <a:off x="3457650" y="1748650"/>
            <a:ext cx="2228700" cy="4158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m2()</a:t>
            </a:r>
          </a:p>
        </p:txBody>
      </p:sp>
      <p:sp>
        <p:nvSpPr>
          <p:cNvPr id="502" name="Shape 502"/>
          <p:cNvSpPr/>
          <p:nvPr/>
        </p:nvSpPr>
        <p:spPr>
          <a:xfrm>
            <a:off x="3457650" y="2271500"/>
            <a:ext cx="2228700" cy="4158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m3()</a:t>
            </a:r>
          </a:p>
        </p:txBody>
      </p:sp>
      <p:sp>
        <p:nvSpPr>
          <p:cNvPr id="503" name="Shape 503"/>
          <p:cNvSpPr/>
          <p:nvPr/>
        </p:nvSpPr>
        <p:spPr>
          <a:xfrm>
            <a:off x="3457650" y="2794350"/>
            <a:ext cx="2228700" cy="4158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>
                <a:solidFill>
                  <a:srgbClr val="FFFB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m4()</a:t>
            </a:r>
          </a:p>
        </p:txBody>
      </p:sp>
      <p:sp>
        <p:nvSpPr>
          <p:cNvPr id="504" name="Shape 504"/>
          <p:cNvSpPr txBox="1">
            <a:spLocks noGrp="1"/>
          </p:cNvSpPr>
          <p:nvPr>
            <p:ph type="ctrTitle" idx="4294967295"/>
          </p:nvPr>
        </p:nvSpPr>
        <p:spPr>
          <a:xfrm>
            <a:off x="457200" y="313275"/>
            <a:ext cx="20202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Template</a:t>
            </a:r>
          </a:p>
        </p:txBody>
      </p:sp>
      <p:sp>
        <p:nvSpPr>
          <p:cNvPr id="505" name="Shape 505"/>
          <p:cNvSpPr txBox="1">
            <a:spLocks noGrp="1"/>
          </p:cNvSpPr>
          <p:nvPr>
            <p:ph type="ctrTitle" idx="4294967295"/>
          </p:nvPr>
        </p:nvSpPr>
        <p:spPr>
          <a:xfrm>
            <a:off x="3561900" y="313275"/>
            <a:ext cx="20202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</a:t>
            </a:r>
          </a:p>
        </p:txBody>
      </p:sp>
      <p:sp>
        <p:nvSpPr>
          <p:cNvPr id="506" name="Shape 506"/>
          <p:cNvSpPr txBox="1">
            <a:spLocks noGrp="1"/>
          </p:cNvSpPr>
          <p:nvPr>
            <p:ph type="ctrTitle" idx="4294967295"/>
          </p:nvPr>
        </p:nvSpPr>
        <p:spPr>
          <a:xfrm>
            <a:off x="6201400" y="313275"/>
            <a:ext cx="27939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Custom Logic</a:t>
            </a:r>
          </a:p>
        </p:txBody>
      </p:sp>
      <p:sp>
        <p:nvSpPr>
          <p:cNvPr id="507" name="Shape 507"/>
          <p:cNvSpPr/>
          <p:nvPr/>
        </p:nvSpPr>
        <p:spPr>
          <a:xfrm>
            <a:off x="6484000" y="1225800"/>
            <a:ext cx="2228700" cy="4158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GB">
                <a:solidFill>
                  <a:srgbClr val="39C0B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cl()</a:t>
            </a:r>
          </a:p>
        </p:txBody>
      </p:sp>
      <p:sp>
        <p:nvSpPr>
          <p:cNvPr id="508" name="Shape 508"/>
          <p:cNvSpPr/>
          <p:nvPr/>
        </p:nvSpPr>
        <p:spPr>
          <a:xfrm>
            <a:off x="492825" y="1365025"/>
            <a:ext cx="53100" cy="33297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F35B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9" name="Shape 509"/>
          <p:cNvSpPr/>
          <p:nvPr/>
        </p:nvSpPr>
        <p:spPr>
          <a:xfrm>
            <a:off x="492825" y="2033600"/>
            <a:ext cx="53100" cy="2379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FFFB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0" name="Shape 510"/>
          <p:cNvSpPr/>
          <p:nvPr/>
        </p:nvSpPr>
        <p:spPr>
          <a:xfrm>
            <a:off x="492825" y="2883300"/>
            <a:ext cx="53100" cy="2379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FFFB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1" name="Shape 511"/>
          <p:cNvSpPr/>
          <p:nvPr/>
        </p:nvSpPr>
        <p:spPr>
          <a:xfrm>
            <a:off x="492825" y="4323200"/>
            <a:ext cx="53100" cy="237900"/>
          </a:xfrm>
          <a:prstGeom prst="rect">
            <a:avLst/>
          </a:prstGeom>
          <a:solidFill>
            <a:srgbClr val="2E3037"/>
          </a:solidFill>
          <a:ln w="76200" cap="flat" cmpd="sng">
            <a:solidFill>
              <a:srgbClr val="39C0B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F35B6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12" name="Shape 512"/>
          <p:cNvCxnSpPr>
            <a:stCxn id="509" idx="3"/>
          </p:cNvCxnSpPr>
          <p:nvPr/>
        </p:nvCxnSpPr>
        <p:spPr>
          <a:xfrm rot="10800000" flipH="1">
            <a:off x="545925" y="1424750"/>
            <a:ext cx="3265500" cy="727800"/>
          </a:xfrm>
          <a:prstGeom prst="straightConnector1">
            <a:avLst/>
          </a:prstGeom>
          <a:noFill/>
          <a:ln w="38100" cap="flat" cmpd="sng">
            <a:solidFill>
              <a:srgbClr val="FFFB8A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513" name="Shape 513"/>
          <p:cNvCxnSpPr>
            <a:stCxn id="510" idx="3"/>
          </p:cNvCxnSpPr>
          <p:nvPr/>
        </p:nvCxnSpPr>
        <p:spPr>
          <a:xfrm rot="10800000" flipH="1">
            <a:off x="545925" y="2984850"/>
            <a:ext cx="3365100" cy="17400"/>
          </a:xfrm>
          <a:prstGeom prst="straightConnector1">
            <a:avLst/>
          </a:prstGeom>
          <a:noFill/>
          <a:ln w="38100" cap="flat" cmpd="sng">
            <a:solidFill>
              <a:srgbClr val="FFFB8A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514" name="Shape 514"/>
          <p:cNvCxnSpPr>
            <a:stCxn id="511" idx="3"/>
          </p:cNvCxnSpPr>
          <p:nvPr/>
        </p:nvCxnSpPr>
        <p:spPr>
          <a:xfrm rot="10800000" flipH="1">
            <a:off x="545925" y="3647450"/>
            <a:ext cx="5495100" cy="794700"/>
          </a:xfrm>
          <a:prstGeom prst="straightConnector1">
            <a:avLst/>
          </a:prstGeom>
          <a:noFill/>
          <a:ln w="38100" cap="flat" cmpd="sng">
            <a:solidFill>
              <a:srgbClr val="39C0BA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15" name="Shape 515"/>
          <p:cNvCxnSpPr/>
          <p:nvPr/>
        </p:nvCxnSpPr>
        <p:spPr>
          <a:xfrm rot="10800000" flipH="1">
            <a:off x="6041125" y="1396275"/>
            <a:ext cx="790800" cy="2251200"/>
          </a:xfrm>
          <a:prstGeom prst="straightConnector1">
            <a:avLst/>
          </a:prstGeom>
          <a:noFill/>
          <a:ln w="38100" cap="flat" cmpd="sng">
            <a:solidFill>
              <a:srgbClr val="39C0BA"/>
            </a:solidFill>
            <a:prstDash val="solid"/>
            <a:round/>
            <a:headEnd type="none" w="lg" len="lg"/>
            <a:tailEnd type="stealth" w="lg" len="lg"/>
          </a:ln>
        </p:spPr>
      </p:cxnSp>
    </p:spTree>
    <p:extLst>
      <p:ext uri="{BB962C8B-B14F-4D97-AF65-F5344CB8AC3E}">
        <p14:creationId xmlns:p14="http://schemas.microsoft.com/office/powerpoint/2010/main" val="27850328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 dirty="0" err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updateMain.temp</a:t>
            </a:r>
            <a:endParaRPr lang="en-GB" sz="2400" i="1" dirty="0">
              <a:solidFill>
                <a:srgbClr val="06060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1" name="Shape 521"/>
          <p:cNvSpPr txBox="1"/>
          <p:nvPr/>
        </p:nvSpPr>
        <p:spPr>
          <a:xfrm>
            <a:off x="169150" y="678950"/>
            <a:ext cx="4234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main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updateMain.temp</a:t>
            </a:r>
          </a:p>
        </p:txBody>
      </p:sp>
      <p:sp>
        <p:nvSpPr>
          <p:cNvPr id="528" name="Shape 528"/>
          <p:cNvSpPr txBox="1"/>
          <p:nvPr/>
        </p:nvSpPr>
        <p:spPr>
          <a:xfrm>
            <a:off x="169150" y="678950"/>
            <a:ext cx="4234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main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if particle is not alive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@lifetimes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&lt;=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return;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age particle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@lifetimes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-=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@deltaTime;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rgbClr val="00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updateMain.temp</a:t>
            </a:r>
          </a:p>
        </p:txBody>
      </p:sp>
      <p:sp>
        <p:nvSpPr>
          <p:cNvPr id="534" name="Shape 534"/>
          <p:cNvSpPr txBox="1"/>
          <p:nvPr/>
        </p:nvSpPr>
        <p:spPr>
          <a:xfrm>
            <a:off x="169150" y="678950"/>
            <a:ext cx="4234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main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if particle is not alive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@lifetimes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&lt;=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return;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age particle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@lifetimes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-=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n-GB" sz="1200" dirty="0" err="1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deltaTime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if particle just died, decrement number of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  // alive particles and exit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@lifetimes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&lt;=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atomicCounterDecrement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n-GB" sz="1200" dirty="0" err="1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aliveParticles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return;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/>
          <p:nvPr/>
        </p:nvSpPr>
        <p:spPr>
          <a:xfrm>
            <a:off x="4724750" y="678950"/>
            <a:ext cx="4234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update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TODO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updateMain.temp</a:t>
            </a:r>
          </a:p>
        </p:txBody>
      </p:sp>
      <p:sp>
        <p:nvSpPr>
          <p:cNvPr id="541" name="Shape 541"/>
          <p:cNvSpPr txBox="1"/>
          <p:nvPr/>
        </p:nvSpPr>
        <p:spPr>
          <a:xfrm>
            <a:off x="169150" y="678950"/>
            <a:ext cx="4234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main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if particle is not alive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@lifetimes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&lt;=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return;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age particle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@lifetimes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-=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n-GB" sz="1200" dirty="0" err="1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deltaTime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lnSpc>
                <a:spcPct val="115000"/>
              </a:lnSpc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if particle just died, decrement number of</a:t>
            </a:r>
          </a:p>
          <a:p>
            <a:pPr lvl="0">
              <a:lnSpc>
                <a:spcPct val="115000"/>
              </a:lnSpc>
            </a:pP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  // alive particles and exit</a:t>
            </a:r>
          </a:p>
          <a:p>
            <a:pPr lvl="0">
              <a:lnSpc>
                <a:spcPct val="115000"/>
              </a:lnSpc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@lifetimes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&lt;=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lvl="0">
              <a:lnSpc>
                <a:spcPct val="115000"/>
              </a:lnSpc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atomicCounterDecrement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n-GB" sz="1200" dirty="0" err="1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aliveParticles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>
              <a:lnSpc>
                <a:spcPct val="115000"/>
              </a:lnSpc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return;</a:t>
            </a:r>
          </a:p>
          <a:p>
            <a:pPr lvl="0">
              <a:lnSpc>
                <a:spcPct val="115000"/>
              </a:lnSpc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</a:t>
            </a:r>
            <a:endParaRPr lang="en-GB"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custom logic function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update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sp>
        <p:nvSpPr>
          <p:cNvPr id="542" name="Shape 542"/>
          <p:cNvSpPr txBox="1">
            <a:spLocks noGrp="1"/>
          </p:cNvSpPr>
          <p:nvPr>
            <p:ph type="ctrTitle" idx="4294967295"/>
          </p:nvPr>
        </p:nvSpPr>
        <p:spPr>
          <a:xfrm>
            <a:off x="47247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customUpdate.glsl</a:t>
            </a:r>
          </a:p>
        </p:txBody>
      </p:sp>
      <p:cxnSp>
        <p:nvCxnSpPr>
          <p:cNvPr id="543" name="Shape 543"/>
          <p:cNvCxnSpPr/>
          <p:nvPr/>
        </p:nvCxnSpPr>
        <p:spPr>
          <a:xfrm flipV="1">
            <a:off x="1278082" y="883228"/>
            <a:ext cx="3464337" cy="3148445"/>
          </a:xfrm>
          <a:prstGeom prst="bentConnector3">
            <a:avLst>
              <a:gd name="adj1" fmla="val 955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lg" len="lg"/>
            <a:tailEnd type="oval" w="lg" len="lg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Shape 548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simple project extension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Shape 553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default.xml</a:t>
            </a:r>
          </a:p>
        </p:txBody>
      </p:sp>
      <p:sp>
        <p:nvSpPr>
          <p:cNvPr id="554" name="Shape 554"/>
          <p:cNvSpPr txBox="1"/>
          <p:nvPr/>
        </p:nvSpPr>
        <p:spPr>
          <a:xfrm>
            <a:off x="169150" y="678950"/>
            <a:ext cx="5017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&lt;project&gt;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".../defaultResources.xml"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&lt;psystem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"mypsystem"&gt;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&lt;properties&gt;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&lt;position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z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-5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&lt;/properties&gt;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&lt;stages&gt;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".../defaultEmission.xml"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".../defaultUpdate.xml"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".../pointRender.xml"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&lt;/stages&gt;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&lt;/psystem&gt;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&lt;/project&gt;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1" y="969400"/>
            <a:ext cx="3731191" cy="3731191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default.xml</a:t>
            </a:r>
          </a:p>
        </p:txBody>
      </p:sp>
      <p:sp>
        <p:nvSpPr>
          <p:cNvPr id="562" name="Shape 562"/>
          <p:cNvSpPr txBox="1"/>
          <p:nvPr/>
        </p:nvSpPr>
        <p:spPr>
          <a:xfrm>
            <a:off x="169150" y="678950"/>
            <a:ext cx="5017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".../defaultEmission.xml"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".../defaultUpdate.xml"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".../pointRender.xml"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4" name="Shape 564"/>
          <p:cNvSpPr txBox="1"/>
          <p:nvPr/>
        </p:nvSpPr>
        <p:spPr>
          <a:xfrm>
            <a:off x="1007856" y="2669409"/>
            <a:ext cx="3739200" cy="2985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1" y="969400"/>
            <a:ext cx="3731191" cy="3731191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default.xml</a:t>
            </a:r>
          </a:p>
        </p:txBody>
      </p:sp>
      <p:sp>
        <p:nvSpPr>
          <p:cNvPr id="571" name="Shape 571"/>
          <p:cNvSpPr txBox="1"/>
          <p:nvPr/>
        </p:nvSpPr>
        <p:spPr>
          <a:xfrm>
            <a:off x="169150" y="678950"/>
            <a:ext cx="5017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indent="45720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".../defaultEmission.xml"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&lt;inject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slot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 err="1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customFunction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	&lt;file name="custom"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	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</a:t>
            </a:r>
            <a:r>
              <a:rPr lang="en-GB" sz="1200" dirty="0" err="1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customEmission.glsl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&lt;/inject&gt;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&lt;/prefab&gt;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".../defaultUpdate.xml"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lnSpc>
                <a:spcPct val="115000"/>
              </a:lnSpc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".../pointRender.xml"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1" y="969400"/>
            <a:ext cx="3731191" cy="373119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l="5555" r="555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350" y="1079875"/>
            <a:ext cx="3978299" cy="298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 rotWithShape="1">
          <a:blip r:embed="rId5">
            <a:alphaModFix/>
          </a:blip>
          <a:srcRect l="2453" r="2444"/>
          <a:stretch/>
        </p:blipFill>
        <p:spPr>
          <a:xfrm>
            <a:off x="4609350" y="1079849"/>
            <a:ext cx="3978302" cy="2983800"/>
          </a:xfrm>
          <a:prstGeom prst="rect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01" name="Shape 10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52600" y="-441650"/>
            <a:ext cx="6063075" cy="578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default.xml</a:t>
            </a:r>
          </a:p>
        </p:txBody>
      </p:sp>
      <p:sp>
        <p:nvSpPr>
          <p:cNvPr id="578" name="Shape 578"/>
          <p:cNvSpPr txBox="1"/>
          <p:nvPr/>
        </p:nvSpPr>
        <p:spPr>
          <a:xfrm>
            <a:off x="169150" y="678950"/>
            <a:ext cx="5017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emission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@lifetimes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5;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@positions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spherePositionGenerator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1" y="969400"/>
            <a:ext cx="3731191" cy="3731191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Shape 584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default.xml</a:t>
            </a:r>
          </a:p>
        </p:txBody>
      </p:sp>
      <p:sp>
        <p:nvSpPr>
          <p:cNvPr id="585" name="Shape 585"/>
          <p:cNvSpPr txBox="1"/>
          <p:nvPr/>
        </p:nvSpPr>
        <p:spPr>
          <a:xfrm>
            <a:off x="169150" y="678950"/>
            <a:ext cx="5017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emission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@lifetimes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5;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//@positions[</a:t>
            </a:r>
            <a:r>
              <a:rPr lang="en-GB" sz="1200" dirty="0" err="1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] = </a:t>
            </a:r>
            <a:r>
              <a:rPr lang="en-GB" sz="1200" dirty="0" err="1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spherePositionGenerator</a:t>
            </a:r>
            <a:r>
              <a:rPr lang="en-GB" sz="1200" dirty="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(0.5, true);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@positions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emitFromCone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1.5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1" y="969400"/>
            <a:ext cx="3731191" cy="3731191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Shape 591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default.xml</a:t>
            </a:r>
          </a:p>
        </p:txBody>
      </p:sp>
      <p:sp>
        <p:nvSpPr>
          <p:cNvPr id="592" name="Shape 592"/>
          <p:cNvSpPr txBox="1"/>
          <p:nvPr/>
        </p:nvSpPr>
        <p:spPr>
          <a:xfrm>
            <a:off x="169150" y="678950"/>
            <a:ext cx="5017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indent="45720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".../defaultEmission.xml"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&lt;inject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slot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 err="1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customFunction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	&lt;file name="custom"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	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</a:t>
            </a:r>
            <a:r>
              <a:rPr lang="en-GB" sz="1200" dirty="0" err="1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customEmission.glsl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&lt;/inject&gt;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&lt;/prefab&gt;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".../defaultUpdate.xml"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lnSpc>
                <a:spcPct val="115000"/>
              </a:lnSpc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".../pointRender.xml"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1" y="969400"/>
            <a:ext cx="3731191" cy="3731191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Shape 599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default.xml</a:t>
            </a:r>
          </a:p>
        </p:txBody>
      </p:sp>
      <p:sp>
        <p:nvSpPr>
          <p:cNvPr id="600" name="Shape 600"/>
          <p:cNvSpPr txBox="1"/>
          <p:nvPr/>
        </p:nvSpPr>
        <p:spPr>
          <a:xfrm>
            <a:off x="169150" y="678950"/>
            <a:ext cx="5017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&lt;prefab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".../defaultUpdate.xml"</a:t>
            </a:r>
            <a:r>
              <a:rPr lang="en-GB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 dirty="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1" y="969400"/>
            <a:ext cx="3731191" cy="3731191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hape 607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default.xml</a:t>
            </a:r>
          </a:p>
        </p:txBody>
      </p:sp>
      <p:sp>
        <p:nvSpPr>
          <p:cNvPr id="608" name="Shape 608"/>
          <p:cNvSpPr txBox="1"/>
          <p:nvPr/>
        </p:nvSpPr>
        <p:spPr>
          <a:xfrm>
            <a:off x="169150" y="678950"/>
            <a:ext cx="5017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&lt;stage&gt;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&lt;tag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"update"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&lt;file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path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>
                <a:solidFill>
                  <a:srgbClr val="008800"/>
                </a:solidFill>
                <a:latin typeface="Consolas"/>
                <a:ea typeface="Consolas"/>
                <a:cs typeface="Consolas"/>
                <a:sym typeface="Consolas"/>
              </a:rPr>
              <a:t>".../customMain.glsl"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/&gt;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&lt;/stage&gt;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rgbClr val="00008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1" y="969400"/>
            <a:ext cx="3731191" cy="3731191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Shape 614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default.xml</a:t>
            </a:r>
          </a:p>
        </p:txBody>
      </p:sp>
      <p:sp>
        <p:nvSpPr>
          <p:cNvPr id="615" name="Shape 615"/>
          <p:cNvSpPr txBox="1"/>
          <p:nvPr/>
        </p:nvSpPr>
        <p:spPr>
          <a:xfrm>
            <a:off x="169150" y="678950"/>
            <a:ext cx="5017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update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    // update position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@positions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].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xyz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+=</a:t>
            </a:r>
          </a:p>
          <a:p>
            <a:pPr marL="45720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@velocities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].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xyz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@deltaTime;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1" y="969400"/>
            <a:ext cx="3731191" cy="3731191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Shape 621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default.xml</a:t>
            </a:r>
          </a:p>
        </p:txBody>
      </p:sp>
      <p:sp>
        <p:nvSpPr>
          <p:cNvPr id="622" name="Shape 622"/>
          <p:cNvSpPr txBox="1"/>
          <p:nvPr/>
        </p:nvSpPr>
        <p:spPr>
          <a:xfrm>
            <a:off x="169150" y="678950"/>
            <a:ext cx="5017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update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    // update position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@positions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].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xyz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+=</a:t>
            </a:r>
          </a:p>
          <a:p>
            <a:pPr marL="45720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@velocities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].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xyz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@deltaTime;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apply "gravity"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@velocities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].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y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-=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@deltaTime;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1" y="969400"/>
            <a:ext cx="3731191" cy="3731191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Shape 628"/>
          <p:cNvSpPr txBox="1">
            <a:spLocks noGrp="1"/>
          </p:cNvSpPr>
          <p:nvPr>
            <p:ph type="ctrTitle" idx="4294967295"/>
          </p:nvPr>
        </p:nvSpPr>
        <p:spPr>
          <a:xfrm>
            <a:off x="169150" y="128150"/>
            <a:ext cx="4372800" cy="5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 i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default.xml</a:t>
            </a:r>
          </a:p>
        </p:txBody>
      </p:sp>
      <p:sp>
        <p:nvSpPr>
          <p:cNvPr id="629" name="Shape 629"/>
          <p:cNvSpPr txBox="1"/>
          <p:nvPr/>
        </p:nvSpPr>
        <p:spPr>
          <a:xfrm>
            <a:off x="169150" y="678950"/>
            <a:ext cx="5017200" cy="4310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update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    // update position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@positions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].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xyz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+=</a:t>
            </a:r>
          </a:p>
          <a:p>
            <a:pPr marL="45720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@velocities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].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xyz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@deltaTime;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apply "gravity"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@velocities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].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y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-=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@deltaTime;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200">
              <a:solidFill>
                <a:srgbClr val="00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// bounce from plane y = -4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@positions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].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y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4)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	 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@velocities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gid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].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y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*=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200">
                <a:solidFill>
                  <a:srgbClr val="006666"/>
                </a:solidFill>
                <a:latin typeface="Consolas"/>
                <a:ea typeface="Consolas"/>
                <a:cs typeface="Consolas"/>
                <a:sym typeface="Consolas"/>
              </a:rPr>
              <a:t>0.1;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1" y="969400"/>
            <a:ext cx="3731191" cy="3731191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3214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Shape 635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Performance</a:t>
            </a:r>
          </a:p>
        </p:txBody>
      </p:sp>
      <p:sp>
        <p:nvSpPr>
          <p:cNvPr id="636" name="Shape 636"/>
          <p:cNvSpPr txBox="1">
            <a:spLocks noGrp="1"/>
          </p:cNvSpPr>
          <p:nvPr>
            <p:ph type="ctrTitle" idx="4294967295"/>
          </p:nvPr>
        </p:nvSpPr>
        <p:spPr>
          <a:xfrm>
            <a:off x="335100" y="29095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(NVIDIA Geforce 630M 2GB)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Shape 106"/>
          <p:cNvPicPr preferRelativeResize="0"/>
          <p:nvPr/>
        </p:nvPicPr>
        <p:blipFill rotWithShape="1">
          <a:blip r:embed="rId3">
            <a:alphaModFix/>
          </a:blip>
          <a:srcRect t="1018" b="1028"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41" name="Shape 641"/>
          <p:cNvGraphicFramePr/>
          <p:nvPr/>
        </p:nvGraphicFramePr>
        <p:xfrm>
          <a:off x="952500" y="2000250"/>
          <a:ext cx="7239000" cy="1143000"/>
        </p:xfrm>
        <a:graphic>
          <a:graphicData uri="http://schemas.openxmlformats.org/drawingml/2006/table">
            <a:tbl>
              <a:tblPr>
                <a:noFill/>
                <a:tableStyleId>{944258E4-8061-40EC-AEF7-00D547EAC98D}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POINTS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100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10000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1M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Default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158.84 fps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157.72 fps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111.51 fps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Fountain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159.89 fps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158.84 fps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85.41 fps</a:t>
                      </a:r>
                    </a:p>
                  </a:txBody>
                  <a:tcPr marL="28575" marR="28575" marT="19050" marB="19050" anchor="b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46" name="Shape 646"/>
          <p:cNvGraphicFramePr/>
          <p:nvPr/>
        </p:nvGraphicFramePr>
        <p:xfrm>
          <a:off x="952500" y="2000250"/>
          <a:ext cx="7239000" cy="1143000"/>
        </p:xfrm>
        <a:graphic>
          <a:graphicData uri="http://schemas.openxmlformats.org/drawingml/2006/table">
            <a:tbl>
              <a:tblPr>
                <a:noFill/>
                <a:tableStyleId>{944258E4-8061-40EC-AEF7-00D547EAC98D}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BILLBOARDS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100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10000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1M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Default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163.19 fps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162.28 fps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62.66 fps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Fountain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160.30 fps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153.92 fps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59.67 fps</a:t>
                      </a:r>
                    </a:p>
                  </a:txBody>
                  <a:tcPr marL="28575" marR="28575" marT="19050" marB="19050" anchor="b">
                    <a:solidFill>
                      <a:srgbClr val="FCE5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1" name="Shape 651"/>
          <p:cNvGraphicFramePr/>
          <p:nvPr/>
        </p:nvGraphicFramePr>
        <p:xfrm>
          <a:off x="952500" y="2000250"/>
          <a:ext cx="7239000" cy="1143000"/>
        </p:xfrm>
        <a:graphic>
          <a:graphicData uri="http://schemas.openxmlformats.org/drawingml/2006/table">
            <a:tbl>
              <a:tblPr>
                <a:noFill/>
                <a:tableStyleId>{944258E4-8061-40EC-AEF7-00D547EAC98D}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CUBES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100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10000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1M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OpenGL test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250.96 fps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247.24 fps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10.44 fps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Fountain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158.37 fps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149.25 fps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3.4 fps</a:t>
                      </a:r>
                    </a:p>
                  </a:txBody>
                  <a:tcPr marL="28575" marR="28575" marT="19050" marB="19050" anchor="b"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83754"/>
            <a:ext cx="4762500" cy="47625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62999"/>
            <a:ext cx="4762500" cy="4762500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rvousAffectionateBo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0750" y="181620"/>
            <a:ext cx="4762500" cy="47625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Shape 671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next?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Shape 676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In-depth performance study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Shape 681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Drag and Drop editor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Shape 686"/>
          <p:cNvSpPr txBox="1">
            <a:spLocks noGrp="1"/>
          </p:cNvSpPr>
          <p:nvPr>
            <p:ph type="subTitle" idx="4294967295"/>
          </p:nvPr>
        </p:nvSpPr>
        <p:spPr>
          <a:xfrm>
            <a:off x="2553000" y="2694025"/>
            <a:ext cx="4038000" cy="469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A flexible GPU-based particle library</a:t>
            </a:r>
          </a:p>
        </p:txBody>
      </p:sp>
      <p:sp>
        <p:nvSpPr>
          <p:cNvPr id="687" name="Shape 687"/>
          <p:cNvSpPr txBox="1">
            <a:spLocks noGrp="1"/>
          </p:cNvSpPr>
          <p:nvPr>
            <p:ph type="ctrTitle" idx="4294967295"/>
          </p:nvPr>
        </p:nvSpPr>
        <p:spPr>
          <a:xfrm>
            <a:off x="335100" y="1979976"/>
            <a:ext cx="8473800" cy="96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GParticles</a:t>
            </a:r>
          </a:p>
        </p:txBody>
      </p:sp>
      <p:sp>
        <p:nvSpPr>
          <p:cNvPr id="688" name="Shape 688"/>
          <p:cNvSpPr txBox="1">
            <a:spLocks noGrp="1"/>
          </p:cNvSpPr>
          <p:nvPr>
            <p:ph type="subTitle" idx="4294967295"/>
          </p:nvPr>
        </p:nvSpPr>
        <p:spPr>
          <a:xfrm>
            <a:off x="2072400" y="4137700"/>
            <a:ext cx="5448300" cy="36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Tiago Dinis and António Ramires</a:t>
            </a:r>
          </a:p>
        </p:txBody>
      </p:sp>
      <p:sp>
        <p:nvSpPr>
          <p:cNvPr id="689" name="Shape 689"/>
          <p:cNvSpPr txBox="1">
            <a:spLocks noGrp="1"/>
          </p:cNvSpPr>
          <p:nvPr>
            <p:ph type="subTitle" idx="4294967295"/>
          </p:nvPr>
        </p:nvSpPr>
        <p:spPr>
          <a:xfrm>
            <a:off x="2072400" y="4722475"/>
            <a:ext cx="3951600" cy="36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EPCGI 2016</a:t>
            </a:r>
          </a:p>
        </p:txBody>
      </p:sp>
      <p:sp>
        <p:nvSpPr>
          <p:cNvPr id="690" name="Shape 690"/>
          <p:cNvSpPr txBox="1">
            <a:spLocks noGrp="1"/>
          </p:cNvSpPr>
          <p:nvPr>
            <p:ph type="subTitle" idx="4294967295"/>
          </p:nvPr>
        </p:nvSpPr>
        <p:spPr>
          <a:xfrm>
            <a:off x="2072400" y="4433762"/>
            <a:ext cx="2300700" cy="36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University of Minho</a:t>
            </a:r>
          </a:p>
        </p:txBody>
      </p:sp>
      <p:pic>
        <p:nvPicPr>
          <p:cNvPr id="691" name="Shape 6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81475"/>
            <a:ext cx="1895475" cy="9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ctrTitle" idx="4294967295"/>
          </p:nvPr>
        </p:nvSpPr>
        <p:spPr>
          <a:xfrm>
            <a:off x="335100" y="2233944"/>
            <a:ext cx="8473800" cy="67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has been done </a:t>
            </a: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before</a:t>
            </a:r>
            <a:r>
              <a:rPr lang="en-GB" sz="3000" b="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ctrTitle" idx="4294967295"/>
          </p:nvPr>
        </p:nvSpPr>
        <p:spPr>
          <a:xfrm>
            <a:off x="335100" y="969994"/>
            <a:ext cx="8473800" cy="67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000" b="1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Real-time</a:t>
            </a:r>
            <a:r>
              <a:rPr lang="en-GB" sz="3000">
                <a:solidFill>
                  <a:srgbClr val="06060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vs Batching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1511</Words>
  <Application>Microsoft Office PowerPoint</Application>
  <PresentationFormat>On-screen Show (16:9)</PresentationFormat>
  <Paragraphs>521</Paragraphs>
  <Slides>79</Slides>
  <Notes>79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4" baseType="lpstr">
      <vt:lpstr>Helvetica Neue</vt:lpstr>
      <vt:lpstr>Quicksand</vt:lpstr>
      <vt:lpstr>Consolas</vt:lpstr>
      <vt:lpstr>Arial</vt:lpstr>
      <vt:lpstr>simple-light-2</vt:lpstr>
      <vt:lpstr>GParticles</vt:lpstr>
      <vt:lpstr>What is a particle?</vt:lpstr>
      <vt:lpstr>An entity with data, driven by behaviour rules</vt:lpstr>
      <vt:lpstr>PowerPoint Presentation</vt:lpstr>
      <vt:lpstr>PowerPoint Presentation</vt:lpstr>
      <vt:lpstr>PowerPoint Presentation</vt:lpstr>
      <vt:lpstr>PowerPoint Presentation</vt:lpstr>
      <vt:lpstr>What has been done before?</vt:lpstr>
      <vt:lpstr>Real-time vs Batching</vt:lpstr>
      <vt:lpstr>Stateless vs Stateful</vt:lpstr>
      <vt:lpstr>Stateless vs Stateful</vt:lpstr>
      <vt:lpstr>Fragment shaders, FBOs and textures</vt:lpstr>
      <vt:lpstr>Fragment shaders, FBOs and floating-point textures</vt:lpstr>
      <vt:lpstr>Kvant/Spray v2</vt:lpstr>
      <vt:lpstr>Compute shaders</vt:lpstr>
      <vt:lpstr>PowerPoint Presentation</vt:lpstr>
      <vt:lpstr>PowerPoint Presentation</vt:lpstr>
      <vt:lpstr>However</vt:lpstr>
      <vt:lpstr>Attached to big frameworks</vt:lpstr>
      <vt:lpstr>Limited control</vt:lpstr>
      <vt:lpstr>Limited control</vt:lpstr>
      <vt:lpstr>Goals</vt:lpstr>
      <vt:lpstr>GPU-centric library</vt:lpstr>
      <vt:lpstr>Extensible architecture</vt:lpstr>
      <vt:lpstr>Extensible architecture</vt:lpstr>
      <vt:lpstr>GParticles</vt:lpstr>
      <vt:lpstr>GParticles Architecture:</vt:lpstr>
      <vt:lpstr>ps_positions =</vt:lpstr>
      <vt:lpstr>aliveParticles =</vt:lpstr>
      <vt:lpstr>Uniforms</vt:lpstr>
      <vt:lpstr>GParticles Architecture:</vt:lpstr>
      <vt:lpstr>Emission</vt:lpstr>
      <vt:lpstr>Emission</vt:lpstr>
      <vt:lpstr>Emission</vt:lpstr>
      <vt:lpstr>PowerPoint Presentation</vt:lpstr>
      <vt:lpstr>PowerPoint Presentation</vt:lpstr>
      <vt:lpstr>PowerPoint Presentation</vt:lpstr>
      <vt:lpstr>PowerPoint Presentation</vt:lpstr>
      <vt:lpstr>GParticles Architecture:</vt:lpstr>
      <vt:lpstr>PowerPoint Presentation</vt:lpstr>
      <vt:lpstr>PowerPoint Presentation</vt:lpstr>
      <vt:lpstr>GParticles Architecture:</vt:lpstr>
      <vt:lpstr>PowerPoint Presentation</vt:lpstr>
      <vt:lpstr>Iteration example</vt:lpstr>
      <vt:lpstr>PowerPoint Presentation</vt:lpstr>
      <vt:lpstr>GParticles extensibility:</vt:lpstr>
      <vt:lpstr>Shader files</vt:lpstr>
      <vt:lpstr>Shader files</vt:lpstr>
      <vt:lpstr>Template</vt:lpstr>
      <vt:lpstr>Template</vt:lpstr>
      <vt:lpstr>Template</vt:lpstr>
      <vt:lpstr>updateMain.temp</vt:lpstr>
      <vt:lpstr>updateMain.temp</vt:lpstr>
      <vt:lpstr>updateMain.temp</vt:lpstr>
      <vt:lpstr>updateMain.temp</vt:lpstr>
      <vt:lpstr>A simple project extension</vt:lpstr>
      <vt:lpstr>default.xml</vt:lpstr>
      <vt:lpstr>default.xml</vt:lpstr>
      <vt:lpstr>default.xml</vt:lpstr>
      <vt:lpstr>default.xml</vt:lpstr>
      <vt:lpstr>default.xml</vt:lpstr>
      <vt:lpstr>default.xml</vt:lpstr>
      <vt:lpstr>default.xml</vt:lpstr>
      <vt:lpstr>default.xml</vt:lpstr>
      <vt:lpstr>default.xml</vt:lpstr>
      <vt:lpstr>default.xml</vt:lpstr>
      <vt:lpstr>default.xml</vt:lpstr>
      <vt:lpstr>PowerPoint Presentation</vt:lpstr>
      <vt:lpstr>Performance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next?</vt:lpstr>
      <vt:lpstr>In-depth performance study</vt:lpstr>
      <vt:lpstr>Drag and Drop editor</vt:lpstr>
      <vt:lpstr>GParticles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GParticles</dc:title>
  <cp:lastModifiedBy>Tiago</cp:lastModifiedBy>
  <cp:revision>7</cp:revision>
  <dcterms:modified xsi:type="dcterms:W3CDTF">2016-11-24T07:41:25Z</dcterms:modified>
</cp:coreProperties>
</file>